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2" r:id="rId3"/>
    <p:sldId id="354" r:id="rId4"/>
    <p:sldId id="355" r:id="rId5"/>
    <p:sldId id="356" r:id="rId6"/>
    <p:sldId id="357" r:id="rId7"/>
    <p:sldId id="358" r:id="rId8"/>
    <p:sldId id="375" r:id="rId9"/>
    <p:sldId id="353" r:id="rId10"/>
    <p:sldId id="333" r:id="rId11"/>
    <p:sldId id="334" r:id="rId12"/>
    <p:sldId id="336" r:id="rId13"/>
    <p:sldId id="335" r:id="rId14"/>
    <p:sldId id="258" r:id="rId15"/>
    <p:sldId id="257" r:id="rId16"/>
    <p:sldId id="259" r:id="rId17"/>
    <p:sldId id="260" r:id="rId18"/>
    <p:sldId id="263" r:id="rId19"/>
    <p:sldId id="269" r:id="rId20"/>
    <p:sldId id="288" r:id="rId21"/>
    <p:sldId id="266" r:id="rId22"/>
    <p:sldId id="337" r:id="rId23"/>
    <p:sldId id="338" r:id="rId24"/>
    <p:sldId id="339" r:id="rId25"/>
    <p:sldId id="340" r:id="rId26"/>
    <p:sldId id="341" r:id="rId27"/>
    <p:sldId id="342" r:id="rId28"/>
    <p:sldId id="343" r:id="rId29"/>
    <p:sldId id="361" r:id="rId30"/>
    <p:sldId id="364" r:id="rId31"/>
    <p:sldId id="366" r:id="rId32"/>
    <p:sldId id="367" r:id="rId33"/>
    <p:sldId id="368" r:id="rId34"/>
    <p:sldId id="365" r:id="rId35"/>
    <p:sldId id="383" r:id="rId36"/>
    <p:sldId id="380" r:id="rId37"/>
    <p:sldId id="267" r:id="rId38"/>
    <p:sldId id="382" r:id="rId39"/>
    <p:sldId id="268" r:id="rId40"/>
    <p:sldId id="363" r:id="rId41"/>
    <p:sldId id="381" r:id="rId42"/>
    <p:sldId id="270" r:id="rId43"/>
    <p:sldId id="369" r:id="rId44"/>
    <p:sldId id="370" r:id="rId45"/>
    <p:sldId id="371" r:id="rId46"/>
    <p:sldId id="271" r:id="rId47"/>
    <p:sldId id="372" r:id="rId48"/>
    <p:sldId id="272" r:id="rId49"/>
    <p:sldId id="376" r:id="rId50"/>
    <p:sldId id="377" r:id="rId51"/>
    <p:sldId id="378" r:id="rId52"/>
    <p:sldId id="379" r:id="rId53"/>
    <p:sldId id="274" r:id="rId54"/>
    <p:sldId id="401" r:id="rId55"/>
    <p:sldId id="399" r:id="rId56"/>
    <p:sldId id="400" r:id="rId57"/>
    <p:sldId id="318" r:id="rId58"/>
    <p:sldId id="398" r:id="rId59"/>
    <p:sldId id="402" r:id="rId60"/>
    <p:sldId id="403" r:id="rId61"/>
    <p:sldId id="273" r:id="rId62"/>
    <p:sldId id="275" r:id="rId63"/>
    <p:sldId id="276" r:id="rId64"/>
    <p:sldId id="277" r:id="rId65"/>
    <p:sldId id="404" r:id="rId66"/>
    <p:sldId id="405" r:id="rId67"/>
    <p:sldId id="278" r:id="rId68"/>
    <p:sldId id="359" r:id="rId69"/>
    <p:sldId id="360" r:id="rId70"/>
    <p:sldId id="279" r:id="rId71"/>
    <p:sldId id="384" r:id="rId72"/>
    <p:sldId id="385" r:id="rId73"/>
    <p:sldId id="390" r:id="rId74"/>
    <p:sldId id="386" r:id="rId75"/>
    <p:sldId id="387" r:id="rId76"/>
    <p:sldId id="388" r:id="rId77"/>
    <p:sldId id="389" r:id="rId78"/>
    <p:sldId id="391" r:id="rId79"/>
    <p:sldId id="392" r:id="rId80"/>
    <p:sldId id="393" r:id="rId81"/>
    <p:sldId id="280" r:id="rId82"/>
    <p:sldId id="344" r:id="rId83"/>
    <p:sldId id="345" r:id="rId84"/>
    <p:sldId id="346" r:id="rId85"/>
    <p:sldId id="350" r:id="rId86"/>
    <p:sldId id="347" r:id="rId87"/>
    <p:sldId id="348" r:id="rId88"/>
    <p:sldId id="349" r:id="rId89"/>
    <p:sldId id="328" r:id="rId90"/>
    <p:sldId id="351" r:id="rId91"/>
    <p:sldId id="329" r:id="rId92"/>
    <p:sldId id="281" r:id="rId93"/>
    <p:sldId id="282" r:id="rId94"/>
    <p:sldId id="394" r:id="rId95"/>
    <p:sldId id="395" r:id="rId96"/>
    <p:sldId id="396" r:id="rId97"/>
    <p:sldId id="397" r:id="rId98"/>
    <p:sldId id="352" r:id="rId99"/>
    <p:sldId id="283" r:id="rId100"/>
    <p:sldId id="284" r:id="rId101"/>
    <p:sldId id="285" r:id="rId102"/>
    <p:sldId id="302" r:id="rId103"/>
    <p:sldId id="303" r:id="rId104"/>
    <p:sldId id="304" r:id="rId105"/>
    <p:sldId id="317" r:id="rId106"/>
    <p:sldId id="330" r:id="rId107"/>
    <p:sldId id="331" r:id="rId108"/>
    <p:sldId id="373" r:id="rId109"/>
    <p:sldId id="374" r:id="rId110"/>
    <p:sldId id="286" r:id="rId111"/>
    <p:sldId id="289" r:id="rId112"/>
    <p:sldId id="308" r:id="rId113"/>
    <p:sldId id="290" r:id="rId114"/>
    <p:sldId id="296" r:id="rId115"/>
    <p:sldId id="297" r:id="rId116"/>
    <p:sldId id="298" r:id="rId117"/>
    <p:sldId id="291" r:id="rId118"/>
    <p:sldId id="299" r:id="rId119"/>
    <p:sldId id="300" r:id="rId120"/>
    <p:sldId id="301" r:id="rId121"/>
    <p:sldId id="309" r:id="rId122"/>
    <p:sldId id="312" r:id="rId123"/>
    <p:sldId id="292" r:id="rId124"/>
    <p:sldId id="313" r:id="rId125"/>
    <p:sldId id="293" r:id="rId126"/>
    <p:sldId id="319" r:id="rId127"/>
    <p:sldId id="320" r:id="rId128"/>
    <p:sldId id="294" r:id="rId129"/>
    <p:sldId id="316" r:id="rId130"/>
    <p:sldId id="295" r:id="rId131"/>
    <p:sldId id="321" r:id="rId132"/>
    <p:sldId id="323" r:id="rId133"/>
    <p:sldId id="327" r:id="rId134"/>
    <p:sldId id="332" r:id="rId1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2" d="100"/>
          <a:sy n="62" d="100"/>
        </p:scale>
        <p:origin x="-1596" y="-8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03D98E-73CE-4AE5-BF0A-EB6BFC0D5420}"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129854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03D98E-73CE-4AE5-BF0A-EB6BFC0D5420}"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414557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03D98E-73CE-4AE5-BF0A-EB6BFC0D5420}"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152440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03D98E-73CE-4AE5-BF0A-EB6BFC0D5420}"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791311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03D98E-73CE-4AE5-BF0A-EB6BFC0D5420}" type="datetimeFigureOut">
              <a:rPr lang="en-US" smtClean="0"/>
              <a:pPr/>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229879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03D98E-73CE-4AE5-BF0A-EB6BFC0D5420}" type="datetimeFigureOut">
              <a:rPr lang="en-US" smtClean="0"/>
              <a:pPr/>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454991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03D98E-73CE-4AE5-BF0A-EB6BFC0D5420}" type="datetimeFigureOut">
              <a:rPr lang="en-US" smtClean="0"/>
              <a:pPr/>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69684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03D98E-73CE-4AE5-BF0A-EB6BFC0D5420}" type="datetimeFigureOut">
              <a:rPr lang="en-US" smtClean="0"/>
              <a:pPr/>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172580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3D98E-73CE-4AE5-BF0A-EB6BFC0D5420}" type="datetimeFigureOut">
              <a:rPr lang="en-US" smtClean="0"/>
              <a:pPr/>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311881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03D98E-73CE-4AE5-BF0A-EB6BFC0D5420}" type="datetimeFigureOut">
              <a:rPr lang="en-US" smtClean="0"/>
              <a:pPr/>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390180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03D98E-73CE-4AE5-BF0A-EB6BFC0D5420}" type="datetimeFigureOut">
              <a:rPr lang="en-US" smtClean="0"/>
              <a:pPr/>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37041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3D98E-73CE-4AE5-BF0A-EB6BFC0D5420}" type="datetimeFigureOut">
              <a:rPr lang="en-US" smtClean="0"/>
              <a:pPr/>
              <a:t>7/16/2018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B24D2-DC18-41ED-A9B9-EAB38201AF4F}" type="slidenum">
              <a:rPr lang="en-US" smtClean="0"/>
              <a:pPr/>
              <a:t>‹#›</a:t>
            </a:fld>
            <a:endParaRPr lang="en-US"/>
          </a:p>
        </p:txBody>
      </p:sp>
    </p:spTree>
    <p:extLst>
      <p:ext uri="{BB962C8B-B14F-4D97-AF65-F5344CB8AC3E}">
        <p14:creationId xmlns:p14="http://schemas.microsoft.com/office/powerpoint/2010/main" xmlns="" val="3356161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upload.wikimedia.org/wikipedia/commons/9/90/Solar_cell.png" TargetMode="Externa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10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www.google.co.in/imgres?imgurl=http://www.easternct.edu/sustainenergy/energy/Pictures/hydropower.jpg&amp;imgrefurl=http://www.easternct.edu/sustainenergy/energy/hydropower.htm&amp;h=363&amp;w=500&amp;sz=54&amp;tbnid=N1PjO03osi4qrM:&amp;tbnh=94&amp;tbnw=130&amp;prev=/images?q=hydropower+pictures&amp;hl=en&amp;usg=__29Sp6JPrmjDSJT0MepeQx_294S8=&amp;sa=X&amp;ei=Jd4-TNCYHMa2ccivpM0E&amp;ved=0CCMQ9QEwAg" TargetMode="Externa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upload.wikimedia.org/wikipedia/en/1/1b/Fuel_Cell_Block_Diagram.svg"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en.wikipedia.org/wiki/File:Fuel-cell_bus_London.jpg"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en.wikipedia.org/wiki/File:Hydrogen_vehicle.jpg"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http://www.unep.or.kr/highlight/energy/wind/image/wtconfig.gif"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pedia.org/wiki/Gigawatt"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Estuaries" TargetMode="External"/><Relationship Id="rId2" Type="http://schemas.openxmlformats.org/officeDocument/2006/relationships/hyperlink" Target="https://en.wikipedia.org/wiki/Wave_power_in_India" TargetMode="External"/><Relationship Id="rId1" Type="http://schemas.openxmlformats.org/officeDocument/2006/relationships/slideLayout" Target="../slideLayouts/slideLayout7.xml"/><Relationship Id="rId5" Type="http://schemas.openxmlformats.org/officeDocument/2006/relationships/hyperlink" Target="https://en.wikipedia.org/wiki/Wave_power" TargetMode="External"/><Relationship Id="rId4" Type="http://schemas.openxmlformats.org/officeDocument/2006/relationships/hyperlink" Target="https://en.wikipedia.org/wiki/Marine_energy"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4419599"/>
          </a:xfrm>
        </p:spPr>
        <p:txBody>
          <a:bodyPr>
            <a:normAutofit/>
          </a:bodyPr>
          <a:lstStyle/>
          <a:p>
            <a:r>
              <a:rPr lang="en-US" dirty="0" smtClean="0"/>
              <a:t/>
            </a:r>
            <a:br>
              <a:rPr lang="en-US" dirty="0" smtClean="0"/>
            </a:br>
            <a:endParaRPr lang="en-US" dirty="0"/>
          </a:p>
        </p:txBody>
      </p:sp>
      <p:sp>
        <p:nvSpPr>
          <p:cNvPr id="3" name="Rectangle 2"/>
          <p:cNvSpPr/>
          <p:nvPr/>
        </p:nvSpPr>
        <p:spPr>
          <a:xfrm>
            <a:off x="685800" y="1371600"/>
            <a:ext cx="8261308" cy="523220"/>
          </a:xfrm>
          <a:prstGeom prst="rect">
            <a:avLst/>
          </a:prstGeom>
        </p:spPr>
        <p:txBody>
          <a:bodyPr wrap="square">
            <a:spAutoFit/>
          </a:bodyPr>
          <a:lstStyle/>
          <a:p>
            <a:r>
              <a:rPr lang="en-IN" sz="2800" dirty="0" smtClean="0"/>
              <a:t>NON-CONVENTIONAL ENERGY RESOURCES </a:t>
            </a:r>
            <a:endParaRPr lang="en-IN" sz="2800" dirty="0"/>
          </a:p>
        </p:txBody>
      </p:sp>
    </p:spTree>
    <p:extLst>
      <p:ext uri="{BB962C8B-B14F-4D97-AF65-F5344CB8AC3E}">
        <p14:creationId xmlns:p14="http://schemas.microsoft.com/office/powerpoint/2010/main" xmlns="" val="1494901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According to an assessment, the rise in the average global temperature will be between 1 to 3.5 degree by the end of 2100. </a:t>
            </a:r>
          </a:p>
          <a:p>
            <a:endParaRPr lang="en-US" dirty="0" smtClean="0"/>
          </a:p>
          <a:p>
            <a:endParaRPr lang="en-US" dirty="0" smtClean="0"/>
          </a:p>
          <a:p>
            <a:endParaRPr lang="en-US" dirty="0" smtClean="0"/>
          </a:p>
          <a:p>
            <a:endParaRPr lang="en-US" dirty="0" smtClean="0"/>
          </a:p>
          <a:p>
            <a:r>
              <a:rPr lang="en-US" dirty="0" smtClean="0"/>
              <a:t>This represents an average rate of global warming greater than any in the last 10,000 years.  </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3" name="Picture 2" descr="pth2.gif"/>
          <p:cNvPicPr>
            <a:picLocks noChangeAspect="1"/>
          </p:cNvPicPr>
          <p:nvPr/>
        </p:nvPicPr>
        <p:blipFill>
          <a:blip r:embed="rId2"/>
          <a:stretch>
            <a:fillRect/>
          </a:stretch>
        </p:blipFill>
        <p:spPr>
          <a:xfrm>
            <a:off x="609600" y="304800"/>
            <a:ext cx="8305800" cy="6096000"/>
          </a:xfrm>
          <a:prstGeom prst="rect">
            <a:avLst/>
          </a:prstGeom>
        </p:spPr>
      </p:pic>
    </p:spTree>
    <p:extLst>
      <p:ext uri="{BB962C8B-B14F-4D97-AF65-F5344CB8AC3E}">
        <p14:creationId xmlns:p14="http://schemas.microsoft.com/office/powerpoint/2010/main" xmlns="" val="242096633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3" name="Content Placeholder 3" descr="solar-panel-diagram1.png"/>
          <p:cNvPicPr>
            <a:picLocks noGrp="1" noChangeAspect="1"/>
          </p:cNvPicPr>
          <p:nvPr>
            <p:ph idx="1"/>
          </p:nvPr>
        </p:nvPicPr>
        <p:blipFill>
          <a:blip r:embed="rId2"/>
          <a:stretch>
            <a:fillRect/>
          </a:stretch>
        </p:blipFill>
        <p:spPr>
          <a:xfrm>
            <a:off x="533400" y="381000"/>
            <a:ext cx="8077200" cy="6172200"/>
          </a:xfrm>
        </p:spPr>
      </p:pic>
      <p:pic>
        <p:nvPicPr>
          <p:cNvPr id="4" name="Picture 2" descr="File:Solar cell.png">
            <a:hlinkClick r:id="rId3"/>
          </p:cNvPr>
          <p:cNvPicPr>
            <a:picLocks noChangeAspect="1" noChangeArrowheads="1"/>
          </p:cNvPicPr>
          <p:nvPr/>
        </p:nvPicPr>
        <p:blipFill>
          <a:blip r:embed="rId4"/>
          <a:srcRect/>
          <a:stretch>
            <a:fillRect/>
          </a:stretch>
        </p:blipFill>
        <p:spPr bwMode="auto">
          <a:xfrm>
            <a:off x="609600" y="304801"/>
            <a:ext cx="8001000" cy="6096000"/>
          </a:xfrm>
          <a:prstGeom prst="rect">
            <a:avLst/>
          </a:prstGeom>
          <a:noFill/>
        </p:spPr>
      </p:pic>
    </p:spTree>
    <p:extLst>
      <p:ext uri="{BB962C8B-B14F-4D97-AF65-F5344CB8AC3E}">
        <p14:creationId xmlns:p14="http://schemas.microsoft.com/office/powerpoint/2010/main" xmlns="" val="288757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6400800"/>
          </a:xfrm>
        </p:spPr>
        <p:txBody>
          <a:bodyPr/>
          <a:lstStyle/>
          <a:p>
            <a:endParaRPr lang="en-US" dirty="0"/>
          </a:p>
        </p:txBody>
      </p:sp>
      <p:pic>
        <p:nvPicPr>
          <p:cNvPr id="3" name="Picture 2" descr="Soler Energy Plant Mount Abu"/>
          <p:cNvPicPr>
            <a:picLocks noChangeAspect="1" noChangeArrowheads="1"/>
          </p:cNvPicPr>
          <p:nvPr/>
        </p:nvPicPr>
        <p:blipFill>
          <a:blip r:embed="rId2"/>
          <a:srcRect/>
          <a:stretch>
            <a:fillRect/>
          </a:stretch>
        </p:blipFill>
        <p:spPr bwMode="auto">
          <a:xfrm>
            <a:off x="304800" y="0"/>
            <a:ext cx="8839200" cy="6400800"/>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3" name="Content Placeholder 2" descr="d:\Documents and Settings\home\My Documents\My Videos\My Pictures\solar power.bmp"/>
          <p:cNvPicPr>
            <a:picLocks noGrp="1" noChangeAspect="1" noChangeArrowheads="1"/>
          </p:cNvPicPr>
          <p:nvPr>
            <p:ph sz="quarter" idx="1"/>
          </p:nvPr>
        </p:nvPicPr>
        <p:blipFill>
          <a:blip r:embed="rId2"/>
          <a:srcRect/>
          <a:stretch>
            <a:fillRect/>
          </a:stretch>
        </p:blipFill>
        <p:spPr bwMode="auto">
          <a:xfrm>
            <a:off x="0" y="0"/>
            <a:ext cx="9102436" cy="632460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3" name="Picture 2"/>
          <p:cNvPicPr>
            <a:picLocks noChangeAspect="1" noChangeArrowheads="1"/>
          </p:cNvPicPr>
          <p:nvPr/>
        </p:nvPicPr>
        <p:blipFill>
          <a:blip r:embed="rId2"/>
          <a:srcRect/>
          <a:stretch>
            <a:fillRect/>
          </a:stretch>
        </p:blipFill>
        <p:spPr bwMode="auto">
          <a:xfrm>
            <a:off x="762000" y="533400"/>
            <a:ext cx="74676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858000"/>
          </a:xfrm>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09600" y="429936"/>
            <a:ext cx="7924800" cy="59981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3362"/>
          </a:xfrm>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152401" y="0"/>
            <a:ext cx="8991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0" y="74306"/>
            <a:ext cx="9144000" cy="6783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8458200" cy="1446550"/>
          </a:xfrm>
          <a:prstGeom prst="rect">
            <a:avLst/>
          </a:prstGeom>
        </p:spPr>
        <p:txBody>
          <a:bodyPr wrap="square">
            <a:spAutoFit/>
          </a:bodyPr>
          <a:lstStyle/>
          <a:p>
            <a:r>
              <a:rPr lang="en-IN" sz="4400" b="1" dirty="0" smtClean="0"/>
              <a:t>Andhra Pradesh tops in solar power, </a:t>
            </a:r>
            <a:r>
              <a:rPr lang="en-IN" sz="4400" b="1" dirty="0" err="1" smtClean="0"/>
              <a:t>Telangana</a:t>
            </a:r>
            <a:r>
              <a:rPr lang="en-IN" sz="4400" b="1" dirty="0" smtClean="0"/>
              <a:t> fourth</a:t>
            </a:r>
            <a:endParaRPr lang="en-IN" sz="4400" b="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India’s energy development programme has been put to severe pressure with the increasing demand supply gap and mismatch of resources coupled with non-uniform growth curve. </a:t>
            </a:r>
          </a:p>
          <a:p>
            <a:endParaRPr lang="en-US" dirty="0" smtClean="0"/>
          </a:p>
          <a:p>
            <a:r>
              <a:rPr lang="en-US" dirty="0" smtClean="0"/>
              <a:t>The challenges faced by India in the management and development of the power sector are multi dimensional and they stem fundamentally from the following</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r>
              <a:rPr lang="en-US" dirty="0"/>
              <a:t>Hydropower</a:t>
            </a:r>
          </a:p>
        </p:txBody>
      </p:sp>
    </p:spTree>
    <p:extLst>
      <p:ext uri="{BB962C8B-B14F-4D97-AF65-F5344CB8AC3E}">
        <p14:creationId xmlns:p14="http://schemas.microsoft.com/office/powerpoint/2010/main" xmlns="" val="195995775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lstStyle/>
          <a:p>
            <a:endParaRPr lang="en-US" dirty="0"/>
          </a:p>
        </p:txBody>
      </p:sp>
      <p:pic>
        <p:nvPicPr>
          <p:cNvPr id="3" name="Picture 2" descr="http://www.google.co.in/images?q=tbn:N1PjO03osi4qrM::www.easternct.edu/sustainenergy/energy/Pictures/hydropower.jpg&amp;h=94&amp;w=129&amp;usg=__ee0q3s2IutqU8CCTlpyDds7QNow=">
            <a:hlinkClick r:id="rId2"/>
          </p:cNvPr>
          <p:cNvPicPr>
            <a:picLocks noChangeAspect="1" noChangeArrowheads="1"/>
          </p:cNvPicPr>
          <p:nvPr/>
        </p:nvPicPr>
        <p:blipFill>
          <a:blip r:embed="rId3"/>
          <a:srcRect/>
          <a:stretch>
            <a:fillRect/>
          </a:stretch>
        </p:blipFill>
        <p:spPr bwMode="auto">
          <a:xfrm>
            <a:off x="45720" y="152400"/>
            <a:ext cx="8945880" cy="6705600"/>
          </a:xfrm>
          <a:prstGeom prst="rect">
            <a:avLst/>
          </a:prstGeom>
          <a:noFill/>
        </p:spPr>
      </p:pic>
    </p:spTree>
    <p:extLst>
      <p:ext uri="{BB962C8B-B14F-4D97-AF65-F5344CB8AC3E}">
        <p14:creationId xmlns:p14="http://schemas.microsoft.com/office/powerpoint/2010/main" xmlns="" val="33439928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3" name="Picture 1" descr="http://static.howstuffworks.com/gif/hydropower-plant-parts.gif"/>
          <p:cNvPicPr>
            <a:picLocks noChangeAspect="1" noChangeArrowheads="1"/>
          </p:cNvPicPr>
          <p:nvPr/>
        </p:nvPicPr>
        <p:blipFill>
          <a:blip r:embed="rId2"/>
          <a:srcRect/>
          <a:stretch>
            <a:fillRect/>
          </a:stretch>
        </p:blipFill>
        <p:spPr bwMode="auto">
          <a:xfrm>
            <a:off x="0" y="-1"/>
            <a:ext cx="9144000" cy="6456641"/>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49962"/>
          </a:xfrm>
        </p:spPr>
        <p:txBody>
          <a:bodyPr/>
          <a:lstStyle/>
          <a:p>
            <a:r>
              <a:rPr lang="en-US" dirty="0"/>
              <a:t>fuel cells</a:t>
            </a:r>
            <a:br>
              <a:rPr lang="en-US" dirty="0"/>
            </a:br>
            <a:endParaRPr lang="en-US" dirty="0"/>
          </a:p>
        </p:txBody>
      </p:sp>
    </p:spTree>
    <p:extLst>
      <p:ext uri="{BB962C8B-B14F-4D97-AF65-F5344CB8AC3E}">
        <p14:creationId xmlns:p14="http://schemas.microsoft.com/office/powerpoint/2010/main" xmlns="" val="9429828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endParaRPr lang="en-US" dirty="0"/>
          </a:p>
        </p:txBody>
      </p:sp>
      <p:pic>
        <p:nvPicPr>
          <p:cNvPr id="3" name="Picture 2" descr="File:Fuel Cell Block Diagram.svg">
            <a:hlinkClick r:id="rId2"/>
          </p:cNvPr>
          <p:cNvPicPr>
            <a:picLocks noChangeAspect="1" noChangeArrowheads="1"/>
          </p:cNvPicPr>
          <p:nvPr/>
        </p:nvPicPr>
        <p:blipFill>
          <a:blip r:embed="rId3"/>
          <a:srcRect/>
          <a:stretch>
            <a:fillRect/>
          </a:stretch>
        </p:blipFill>
        <p:spPr bwMode="auto">
          <a:xfrm>
            <a:off x="990600" y="685800"/>
            <a:ext cx="7620000" cy="5391151"/>
          </a:xfrm>
          <a:prstGeom prst="rect">
            <a:avLst/>
          </a:prstGeom>
          <a:noFill/>
        </p:spPr>
      </p:pic>
    </p:spTree>
    <p:extLst>
      <p:ext uri="{BB962C8B-B14F-4D97-AF65-F5344CB8AC3E}">
        <p14:creationId xmlns:p14="http://schemas.microsoft.com/office/powerpoint/2010/main" xmlns="" val="9370603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3" name="Picture 2" descr="http://upload.wikimedia.org/wikipedia/commons/thumb/0/0e/Fuel-cell_bus_London.jpg/220px-Fuel-cell_bus_London.jpg">
            <a:hlinkClick r:id="rId2"/>
          </p:cNvPr>
          <p:cNvPicPr>
            <a:picLocks noChangeAspect="1" noChangeArrowheads="1"/>
          </p:cNvPicPr>
          <p:nvPr/>
        </p:nvPicPr>
        <p:blipFill>
          <a:blip r:embed="rId3"/>
          <a:srcRect/>
          <a:stretch>
            <a:fillRect/>
          </a:stretch>
        </p:blipFill>
        <p:spPr bwMode="auto">
          <a:xfrm>
            <a:off x="304800" y="666750"/>
            <a:ext cx="7772400" cy="6038850"/>
          </a:xfrm>
          <a:prstGeom prst="rect">
            <a:avLst/>
          </a:prstGeom>
          <a:noFill/>
        </p:spPr>
      </p:pic>
    </p:spTree>
    <p:extLst>
      <p:ext uri="{BB962C8B-B14F-4D97-AF65-F5344CB8AC3E}">
        <p14:creationId xmlns:p14="http://schemas.microsoft.com/office/powerpoint/2010/main" xmlns="" val="74603107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lstStyle/>
          <a:p>
            <a:endParaRPr lang="en-US" dirty="0"/>
          </a:p>
        </p:txBody>
      </p:sp>
      <p:pic>
        <p:nvPicPr>
          <p:cNvPr id="3" name="Picture 2" descr="http://upload.wikimedia.org/wikipedia/commons/6/68/Hydrogen_vehicle.jpg">
            <a:hlinkClick r:id="rId2"/>
          </p:cNvPr>
          <p:cNvPicPr>
            <a:picLocks noChangeAspect="1" noChangeArrowheads="1"/>
          </p:cNvPicPr>
          <p:nvPr/>
        </p:nvPicPr>
        <p:blipFill>
          <a:blip r:embed="rId3"/>
          <a:srcRect/>
          <a:stretch>
            <a:fillRect/>
          </a:stretch>
        </p:blipFill>
        <p:spPr bwMode="auto">
          <a:xfrm>
            <a:off x="304800" y="457200"/>
            <a:ext cx="8382000" cy="6019799"/>
          </a:xfrm>
          <a:prstGeom prst="rect">
            <a:avLst/>
          </a:prstGeom>
          <a:noFill/>
        </p:spPr>
      </p:pic>
    </p:spTree>
    <p:extLst>
      <p:ext uri="{BB962C8B-B14F-4D97-AF65-F5344CB8AC3E}">
        <p14:creationId xmlns:p14="http://schemas.microsoft.com/office/powerpoint/2010/main" xmlns="" val="26668175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68962"/>
          </a:xfrm>
        </p:spPr>
        <p:txBody>
          <a:bodyPr/>
          <a:lstStyle/>
          <a:p>
            <a:r>
              <a:rPr lang="en-US" dirty="0"/>
              <a:t>Bio </a:t>
            </a:r>
            <a:r>
              <a:rPr lang="en-US" dirty="0" smtClean="0"/>
              <a:t>fuels</a:t>
            </a:r>
            <a:br>
              <a:rPr lang="en-US" dirty="0" smtClean="0"/>
            </a:br>
            <a:r>
              <a:rPr lang="en-US" dirty="0" smtClean="0"/>
              <a:t>vegetable oils</a:t>
            </a:r>
            <a:br>
              <a:rPr lang="en-US" dirty="0" smtClean="0"/>
            </a:br>
            <a:r>
              <a:rPr lang="en-US" dirty="0" smtClean="0"/>
              <a:t>edible oils, non edible oils </a:t>
            </a:r>
            <a:r>
              <a:rPr lang="en-US" dirty="0"/>
              <a:t/>
            </a:r>
            <a:br>
              <a:rPr lang="en-US" dirty="0"/>
            </a:br>
            <a:endParaRPr lang="en-US" dirty="0"/>
          </a:p>
        </p:txBody>
      </p:sp>
    </p:spTree>
    <p:extLst>
      <p:ext uri="{BB962C8B-B14F-4D97-AF65-F5344CB8AC3E}">
        <p14:creationId xmlns:p14="http://schemas.microsoft.com/office/powerpoint/2010/main" xmlns="" val="11470051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49962"/>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914400"/>
            <a:ext cx="71628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18973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1" y="304800"/>
            <a:ext cx="83820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35553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normAutofit/>
          </a:bodyPr>
          <a:lstStyle/>
          <a:p>
            <a:pPr algn="l"/>
            <a:r>
              <a:rPr lang="en-US" sz="2800" dirty="0" smtClean="0"/>
              <a:t>1) Increase in demand for energy due to rapid industrialization and growing population</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2) constraints of financial resources for enhancing this infrastructure facility</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3) Limited reserves of coal and fossil fuels and consequent burden on foreign exchange due to increasing imports.</a:t>
            </a:r>
            <a:endParaRPr lang="en-US" sz="28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lstStyle/>
          <a:p>
            <a:pPr algn="r"/>
            <a:endParaRPr lang="en-US" dirty="0"/>
          </a:p>
        </p:txBody>
      </p:sp>
      <p:pic>
        <p:nvPicPr>
          <p:cNvPr id="1027" name="Picture 3"/>
          <p:cNvPicPr>
            <a:picLocks noChangeAspect="1" noChangeArrowheads="1"/>
          </p:cNvPicPr>
          <p:nvPr/>
        </p:nvPicPr>
        <p:blipFill>
          <a:blip r:embed="rId2"/>
          <a:srcRect/>
          <a:stretch>
            <a:fillRect/>
          </a:stretch>
        </p:blipFill>
        <p:spPr bwMode="auto">
          <a:xfrm>
            <a:off x="4557713" y="3419475"/>
            <a:ext cx="28575" cy="190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33400" y="474191"/>
            <a:ext cx="7961671" cy="6008107"/>
          </a:xfrm>
          <a:prstGeom prst="rect">
            <a:avLst/>
          </a:prstGeom>
          <a:noFill/>
          <a:ln w="9525">
            <a:noFill/>
            <a:miter lim="800000"/>
            <a:headEnd/>
            <a:tailEnd/>
          </a:ln>
          <a:effectLst/>
        </p:spPr>
      </p:pic>
    </p:spTree>
    <p:extLst>
      <p:ext uri="{BB962C8B-B14F-4D97-AF65-F5344CB8AC3E}">
        <p14:creationId xmlns:p14="http://schemas.microsoft.com/office/powerpoint/2010/main" xmlns="" val="28378869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93750" y="571500"/>
            <a:ext cx="7554913"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317891"/>
          </a:xfrm>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793750" y="590550"/>
            <a:ext cx="7554913" cy="5676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r>
              <a:rPr lang="en-US" dirty="0"/>
              <a:t>Biomass </a:t>
            </a:r>
            <a:r>
              <a:rPr lang="en-US" dirty="0" smtClean="0"/>
              <a:t>energy</a:t>
            </a:r>
            <a:br>
              <a:rPr lang="en-US" dirty="0" smtClean="0"/>
            </a:br>
            <a:r>
              <a:rPr lang="en-US" dirty="0" smtClean="0"/>
              <a:t/>
            </a:r>
            <a:br>
              <a:rPr lang="en-US" dirty="0" smtClean="0"/>
            </a:br>
            <a:r>
              <a:rPr lang="en-US" dirty="0" smtClean="0"/>
              <a:t>municipal solid waste</a:t>
            </a:r>
            <a:endParaRPr lang="en-US" dirty="0"/>
          </a:p>
        </p:txBody>
      </p:sp>
    </p:spTree>
    <p:extLst>
      <p:ext uri="{BB962C8B-B14F-4D97-AF65-F5344CB8AC3E}">
        <p14:creationId xmlns:p14="http://schemas.microsoft.com/office/powerpoint/2010/main" xmlns="" val="20555560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685800" y="304801"/>
            <a:ext cx="78486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r>
              <a:rPr lang="en-US" dirty="0"/>
              <a:t>Tidal energy</a:t>
            </a:r>
            <a:br>
              <a:rPr lang="en-US" dirty="0"/>
            </a:br>
            <a:r>
              <a:rPr lang="en-US" dirty="0"/>
              <a:t/>
            </a:r>
            <a:br>
              <a:rPr lang="en-US" dirty="0"/>
            </a:br>
            <a:endParaRPr lang="en-US" dirty="0"/>
          </a:p>
        </p:txBody>
      </p:sp>
    </p:spTree>
    <p:extLst>
      <p:ext uri="{BB962C8B-B14F-4D97-AF65-F5344CB8AC3E}">
        <p14:creationId xmlns:p14="http://schemas.microsoft.com/office/powerpoint/2010/main" xmlns="" val="16070497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3" name="Picture 2" descr="Wave turbine"/>
          <p:cNvPicPr>
            <a:picLocks noChangeAspect="1" noChangeArrowheads="1"/>
          </p:cNvPicPr>
          <p:nvPr/>
        </p:nvPicPr>
        <p:blipFill>
          <a:blip r:embed="rId2"/>
          <a:srcRect/>
          <a:stretch>
            <a:fillRect/>
          </a:stretch>
        </p:blipFill>
        <p:spPr bwMode="auto">
          <a:xfrm>
            <a:off x="609600" y="609600"/>
            <a:ext cx="7924800" cy="5715000"/>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5162"/>
          </a:xfrm>
        </p:spPr>
        <p:txBody>
          <a:bodyPr/>
          <a:lstStyle/>
          <a:p>
            <a:r>
              <a:rPr lang="en-US" dirty="0"/>
              <a:t>Geothermal energy</a:t>
            </a:r>
            <a:br>
              <a:rPr lang="en-US" dirty="0"/>
            </a:br>
            <a:endParaRPr lang="en-US" dirty="0"/>
          </a:p>
        </p:txBody>
      </p:sp>
    </p:spTree>
    <p:extLst>
      <p:ext uri="{BB962C8B-B14F-4D97-AF65-F5344CB8AC3E}">
        <p14:creationId xmlns:p14="http://schemas.microsoft.com/office/powerpoint/2010/main" xmlns="" val="9691057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133408" y="545690"/>
            <a:ext cx="8831777" cy="57371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5162"/>
          </a:xfrm>
        </p:spPr>
        <p:txBody>
          <a:bodyPr/>
          <a:lstStyle/>
          <a:p>
            <a:r>
              <a:rPr lang="en-US" dirty="0"/>
              <a:t>biogases</a:t>
            </a:r>
          </a:p>
        </p:txBody>
      </p:sp>
    </p:spTree>
    <p:extLst>
      <p:ext uri="{BB962C8B-B14F-4D97-AF65-F5344CB8AC3E}">
        <p14:creationId xmlns:p14="http://schemas.microsoft.com/office/powerpoint/2010/main" xmlns="" val="129037082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317891"/>
          </a:xfrm>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292515" y="235974"/>
            <a:ext cx="8466724" cy="63172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21130"/>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280219" y="393746"/>
            <a:ext cx="8509819" cy="59439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619082" y="471947"/>
            <a:ext cx="7979227" cy="59690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lstStyle/>
          <a:p>
            <a:r>
              <a:rPr lang="en-US" smtClean="0"/>
              <a:t>Thank You</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11762"/>
          </a:xfrm>
        </p:spPr>
        <p:txBody>
          <a:bodyPr>
            <a:normAutofit/>
          </a:bodyPr>
          <a:lstStyle/>
          <a:p>
            <a:r>
              <a:rPr lang="en-US" dirty="0" smtClean="0"/>
              <a:t>Total</a:t>
            </a:r>
            <a:r>
              <a:rPr lang="en-IN" dirty="0" smtClean="0"/>
              <a:t> India’s installed capacity as on 30-06-2017 in MW</a:t>
            </a:r>
            <a:br>
              <a:rPr lang="en-IN" dirty="0" smtClean="0"/>
            </a:br>
            <a:r>
              <a:rPr lang="en-IN" dirty="0" smtClean="0"/>
              <a:t>Thermal 		220575</a:t>
            </a:r>
            <a:br>
              <a:rPr lang="en-IN" dirty="0" smtClean="0"/>
            </a:br>
            <a:r>
              <a:rPr lang="en-IN" dirty="0" smtClean="0"/>
              <a:t>Nuclear			    6780</a:t>
            </a:r>
            <a:br>
              <a:rPr lang="en-IN" dirty="0" smtClean="0"/>
            </a:br>
            <a:r>
              <a:rPr lang="en-IN" dirty="0" smtClean="0"/>
              <a:t>Hydro			 44614</a:t>
            </a:r>
            <a:br>
              <a:rPr lang="en-IN" dirty="0" smtClean="0"/>
            </a:br>
            <a:r>
              <a:rPr lang="en-IN" dirty="0" smtClean="0"/>
              <a:t>RES			        57260</a:t>
            </a:r>
            <a:br>
              <a:rPr lang="en-IN" dirty="0" smtClean="0"/>
            </a:br>
            <a:endParaRPr lang="en-US" dirty="0"/>
          </a:p>
        </p:txBody>
      </p:sp>
    </p:spTree>
    <p:extLst>
      <p:ext uri="{BB962C8B-B14F-4D97-AF65-F5344CB8AC3E}">
        <p14:creationId xmlns:p14="http://schemas.microsoft.com/office/powerpoint/2010/main" xmlns="" val="2685624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Autofit/>
          </a:bodyPr>
          <a:lstStyle/>
          <a:p>
            <a:r>
              <a:rPr lang="en-US" sz="2000" dirty="0" smtClean="0"/>
              <a:t/>
            </a:r>
            <a:br>
              <a:rPr lang="en-US" sz="2000" dirty="0" smtClean="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State Sector 		94,153			                                37.10</a:t>
            </a:r>
            <a:br>
              <a:rPr lang="en-US" sz="2000" dirty="0" smtClean="0"/>
            </a:br>
            <a:r>
              <a:rPr lang="en-US" sz="2000" dirty="0"/>
              <a:t/>
            </a:r>
            <a:br>
              <a:rPr lang="en-US" sz="2000" dirty="0"/>
            </a:br>
            <a:r>
              <a:rPr lang="en-US" sz="2000" dirty="0" smtClean="0"/>
              <a:t/>
            </a:r>
            <a:br>
              <a:rPr lang="en-US" sz="2000" dirty="0" smtClean="0"/>
            </a:br>
            <a:r>
              <a:rPr lang="en-US" sz="2000" dirty="0" smtClean="0"/>
              <a:t>Central Sector 		68,993		  		                  27.20</a:t>
            </a:r>
            <a:br>
              <a:rPr lang="en-US" sz="2000" dirty="0" smtClean="0"/>
            </a:br>
            <a:r>
              <a:rPr lang="en-US" sz="2000" dirty="0" smtClean="0"/>
              <a:t/>
            </a:r>
            <a:br>
              <a:rPr lang="en-US" sz="2000" dirty="0" smtClean="0"/>
            </a:br>
            <a:r>
              <a:rPr lang="en-US" sz="2000" dirty="0"/>
              <a:t/>
            </a:r>
            <a:br>
              <a:rPr lang="en-US" sz="2000" dirty="0"/>
            </a:br>
            <a:r>
              <a:rPr lang="en-US" sz="2000" dirty="0" smtClean="0"/>
              <a:t>Private Sector 		90,903				              35.30</a:t>
            </a:r>
            <a:r>
              <a:rPr lang="en-US" sz="2000" dirty="0"/>
              <a:t/>
            </a:r>
            <a:br>
              <a:rPr lang="en-US" sz="2000" dirty="0"/>
            </a:br>
            <a:r>
              <a:rPr lang="en-US" sz="2000" dirty="0" smtClean="0"/>
              <a:t/>
            </a:r>
            <a:br>
              <a:rPr lang="en-US" sz="2000" dirty="0" smtClean="0"/>
            </a:br>
            <a:r>
              <a:rPr lang="en-US" sz="2000" dirty="0"/>
              <a:t/>
            </a:r>
            <a:br>
              <a:rPr lang="en-US" sz="2000" dirty="0"/>
            </a:br>
            <a:r>
              <a:rPr lang="en-US" sz="2000" b="1" dirty="0" smtClean="0"/>
              <a:t>2,54,049  MW</a:t>
            </a: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endParaRPr lang="en-US" sz="2000" dirty="0"/>
          </a:p>
        </p:txBody>
      </p:sp>
    </p:spTree>
    <p:extLst>
      <p:ext uri="{BB962C8B-B14F-4D97-AF65-F5344CB8AC3E}">
        <p14:creationId xmlns:p14="http://schemas.microsoft.com/office/powerpoint/2010/main" xmlns="" val="1834696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43600"/>
          </a:xfrm>
        </p:spPr>
        <p:txBody>
          <a:bodyPr/>
          <a:lstStyle/>
          <a:p>
            <a:r>
              <a:rPr lang="en-US" sz="3600" dirty="0"/>
              <a:t>Total Thermal </a:t>
            </a:r>
            <a:r>
              <a:rPr lang="en-US" sz="3600" dirty="0" smtClean="0"/>
              <a:t/>
            </a:r>
            <a:br>
              <a:rPr lang="en-US" sz="3600" dirty="0" smtClean="0"/>
            </a:br>
            <a:r>
              <a:rPr lang="en-US" sz="3600" dirty="0" smtClean="0"/>
              <a:t/>
            </a:r>
            <a:br>
              <a:rPr lang="en-US" sz="3600" dirty="0" smtClean="0"/>
            </a:br>
            <a:r>
              <a:rPr lang="en-US" sz="3600" dirty="0"/>
              <a:t/>
            </a:r>
            <a:br>
              <a:rPr lang="en-US" sz="3600" dirty="0"/>
            </a:br>
            <a:r>
              <a:rPr lang="en-US" sz="3600" b="1" dirty="0" smtClean="0"/>
              <a:t>176779</a:t>
            </a:r>
            <a:r>
              <a:rPr lang="en-US" sz="3600" dirty="0"/>
              <a:t>	</a:t>
            </a:r>
            <a:br>
              <a:rPr lang="en-US" sz="3600" dirty="0"/>
            </a:br>
            <a:r>
              <a:rPr lang="en-US" sz="3600" dirty="0"/>
              <a:t/>
            </a:r>
            <a:br>
              <a:rPr lang="en-US" sz="3600" dirty="0"/>
            </a:br>
            <a:r>
              <a:rPr lang="en-US" sz="3600" b="1" dirty="0" smtClean="0"/>
              <a:t>69.60</a:t>
            </a:r>
            <a:r>
              <a:rPr lang="en-US" dirty="0"/>
              <a:t/>
            </a:r>
            <a:br>
              <a:rPr lang="en-US" dirty="0"/>
            </a:br>
            <a:endParaRPr lang="en-US" dirty="0"/>
          </a:p>
        </p:txBody>
      </p:sp>
    </p:spTree>
    <p:extLst>
      <p:ext uri="{BB962C8B-B14F-4D97-AF65-F5344CB8AC3E}">
        <p14:creationId xmlns:p14="http://schemas.microsoft.com/office/powerpoint/2010/main" xmlns="" val="2870158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pPr algn="l"/>
            <a:r>
              <a:rPr lang="en-US" dirty="0" smtClean="0"/>
              <a:t>   </a:t>
            </a:r>
            <a:r>
              <a:rPr lang="en-US" sz="2800" dirty="0" smtClean="0"/>
              <a:t>Coal		     152971		                  60.20</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Gas			     22608	                             8.9</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Oil			    1200	                            0.50</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sz="2800" dirty="0"/>
          </a:p>
        </p:txBody>
      </p:sp>
    </p:spTree>
    <p:extLst>
      <p:ext uri="{BB962C8B-B14F-4D97-AF65-F5344CB8AC3E}">
        <p14:creationId xmlns:p14="http://schemas.microsoft.com/office/powerpoint/2010/main" xmlns="" val="2497272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92762"/>
          </a:xfrm>
        </p:spPr>
        <p:txBody>
          <a:bodyPr/>
          <a:lstStyle/>
          <a:p>
            <a:r>
              <a:rPr lang="en-US" sz="2800" dirty="0"/>
              <a:t>Hydro (Renewable) </a:t>
            </a:r>
            <a:r>
              <a:rPr lang="en-US" sz="2800" dirty="0" smtClean="0"/>
              <a:t>               40799                       16.10</a:t>
            </a:r>
            <a:br>
              <a:rPr lang="en-US" sz="2800" dirty="0" smtClean="0"/>
            </a:br>
            <a:r>
              <a:rPr lang="en-US" sz="2800" dirty="0" smtClean="0"/>
              <a:t> </a:t>
            </a:r>
            <a:br>
              <a:rPr lang="en-US" sz="2800" dirty="0" smtClean="0"/>
            </a:br>
            <a:r>
              <a:rPr lang="en-US" sz="2800" b="1" dirty="0" smtClean="0"/>
              <a:t>Nuclear                                   </a:t>
            </a:r>
            <a:r>
              <a:rPr lang="en-US" sz="2800" dirty="0" smtClean="0"/>
              <a:t>4,700                         1.90</a:t>
            </a:r>
            <a:br>
              <a:rPr lang="en-US" sz="2800" dirty="0" smtClean="0"/>
            </a:br>
            <a:r>
              <a:rPr lang="en-US" sz="2800" dirty="0" smtClean="0"/>
              <a:t/>
            </a:r>
            <a:br>
              <a:rPr lang="en-US" sz="2800" dirty="0" smtClean="0"/>
            </a:br>
            <a:r>
              <a:rPr lang="en-US" sz="2800" b="1" dirty="0" smtClean="0"/>
              <a:t>RES** </a:t>
            </a:r>
            <a:r>
              <a:rPr lang="en-US" sz="2800" dirty="0" smtClean="0"/>
              <a:t>(MNRE)                      31692                     12.50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b="1" dirty="0" smtClean="0"/>
              <a:t>Total                                                 2,54,049</a:t>
            </a:r>
            <a:endParaRPr lang="en-US" sz="2800" dirty="0"/>
          </a:p>
        </p:txBody>
      </p:sp>
    </p:spTree>
    <p:extLst>
      <p:ext uri="{BB962C8B-B14F-4D97-AF65-F5344CB8AC3E}">
        <p14:creationId xmlns:p14="http://schemas.microsoft.com/office/powerpoint/2010/main" xmlns="" val="2105553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0"/>
            <a:ext cx="8610600" cy="6986528"/>
          </a:xfrm>
          <a:prstGeom prst="rect">
            <a:avLst/>
          </a:prstGeom>
        </p:spPr>
        <p:txBody>
          <a:bodyPr wrap="square">
            <a:spAutoFit/>
          </a:bodyPr>
          <a:lstStyle/>
          <a:p>
            <a:r>
              <a:rPr lang="en-US" sz="3200" dirty="0"/>
              <a:t>Renewable energy – Any sustainable energy source that comes from natural environment. </a:t>
            </a:r>
            <a:endParaRPr lang="en-US" sz="3200" dirty="0" smtClean="0"/>
          </a:p>
          <a:p>
            <a:endParaRPr lang="en-US" sz="3200" dirty="0"/>
          </a:p>
          <a:p>
            <a:r>
              <a:rPr lang="en-US" sz="3200" dirty="0" smtClean="0"/>
              <a:t>it </a:t>
            </a:r>
            <a:r>
              <a:rPr lang="en-US" sz="3200" dirty="0"/>
              <a:t>is renewable it is therefore sustainable and so will never run out.</a:t>
            </a:r>
          </a:p>
          <a:p>
            <a:endParaRPr lang="en-US" sz="3200" dirty="0" smtClean="0"/>
          </a:p>
          <a:p>
            <a:r>
              <a:rPr lang="en-US" sz="3200" dirty="0" smtClean="0"/>
              <a:t>It is </a:t>
            </a:r>
            <a:r>
              <a:rPr lang="en-US" sz="3200" dirty="0"/>
              <a:t>abundant in nature</a:t>
            </a:r>
            <a:r>
              <a:rPr lang="en-US" sz="3200" dirty="0" smtClean="0"/>
              <a:t>.</a:t>
            </a:r>
          </a:p>
          <a:p>
            <a:endParaRPr lang="en-US" sz="3200" dirty="0"/>
          </a:p>
          <a:p>
            <a:r>
              <a:rPr lang="en-US" sz="3200" dirty="0"/>
              <a:t>Ready to be harnessed and inexhaustible</a:t>
            </a:r>
            <a:r>
              <a:rPr lang="en-US" sz="3200" dirty="0" smtClean="0"/>
              <a:t>.</a:t>
            </a:r>
          </a:p>
          <a:p>
            <a:endParaRPr lang="en-US" sz="3200" dirty="0"/>
          </a:p>
          <a:p>
            <a:r>
              <a:rPr lang="en-US" sz="3200" dirty="0"/>
              <a:t>It is a clean alternative to fossil fuels</a:t>
            </a:r>
            <a:r>
              <a:rPr lang="en-US" sz="3200" dirty="0" smtClean="0"/>
              <a:t>.</a:t>
            </a:r>
          </a:p>
          <a:p>
            <a:endParaRPr lang="en-US" sz="3200" dirty="0"/>
          </a:p>
          <a:p>
            <a:endParaRPr lang="en-US" sz="3200" dirty="0" smtClean="0"/>
          </a:p>
          <a:p>
            <a:endParaRPr lang="en-US" sz="3200" dirty="0"/>
          </a:p>
        </p:txBody>
      </p:sp>
    </p:spTree>
    <p:extLst>
      <p:ext uri="{BB962C8B-B14F-4D97-AF65-F5344CB8AC3E}">
        <p14:creationId xmlns:p14="http://schemas.microsoft.com/office/powerpoint/2010/main" xmlns="" val="2038316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lstStyle/>
          <a:p>
            <a:r>
              <a:rPr lang="en-IN" dirty="0" smtClean="0"/>
              <a:t>Fossil fuels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Environmental impact</a:t>
            </a:r>
            <a:endParaRPr lang="en-IN" dirty="0"/>
          </a:p>
        </p:txBody>
      </p:sp>
      <p:sp>
        <p:nvSpPr>
          <p:cNvPr id="3" name="Content Placeholder 2"/>
          <p:cNvSpPr>
            <a:spLocks noGrp="1"/>
          </p:cNvSpPr>
          <p:nvPr>
            <p:ph idx="1"/>
          </p:nvPr>
        </p:nvSpPr>
        <p:spPr>
          <a:xfrm flipH="1" flipV="1">
            <a:off x="4267200" y="6172200"/>
            <a:ext cx="3048000" cy="152399"/>
          </a:xfrm>
        </p:spPr>
        <p:txBody>
          <a:bodyPr>
            <a:normAutofit fontScale="25000" lnSpcReduction="20000"/>
          </a:bodyPr>
          <a:lstStyle/>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rmAutofit/>
          </a:bodyPr>
          <a:lstStyle/>
          <a:p>
            <a:pPr algn="l"/>
            <a:r>
              <a:rPr lang="en-US" sz="3200" dirty="0"/>
              <a:t>Even more importantly, renewable energy produces little or no waste products such as carbon dioxide or other chemical pollutants, so has minimal impact on the environment.</a:t>
            </a:r>
            <a:br>
              <a:rPr lang="en-US" sz="3200" dirty="0"/>
            </a:br>
            <a:r>
              <a:rPr lang="en-US" sz="3200" dirty="0" smtClean="0"/>
              <a:t/>
            </a:r>
            <a:br>
              <a:rPr lang="en-US" sz="3200" dirty="0" smtClean="0"/>
            </a:br>
            <a:r>
              <a:rPr lang="en-US" sz="3200" dirty="0" smtClean="0"/>
              <a:t>Renewable </a:t>
            </a:r>
            <a:r>
              <a:rPr lang="en-US" sz="3200" dirty="0"/>
              <a:t>energy projects can also bring economic benefits to many regional areas, as most projects are located away from large urban </a:t>
            </a:r>
            <a:r>
              <a:rPr lang="en-US" sz="3200" dirty="0" smtClean="0"/>
              <a:t>centers </a:t>
            </a:r>
            <a:r>
              <a:rPr lang="en-US" sz="3200" dirty="0"/>
              <a:t>and suburbs of the capital cities. These economic benefits may be from the increased use of local services as </a:t>
            </a:r>
            <a:r>
              <a:rPr lang="en-US" sz="3200" dirty="0" smtClean="0"/>
              <a:t>well</a:t>
            </a:r>
            <a:endParaRPr lang="en-US" sz="3200" dirty="0"/>
          </a:p>
        </p:txBody>
      </p:sp>
    </p:spTree>
    <p:extLst>
      <p:ext uri="{BB962C8B-B14F-4D97-AF65-F5344CB8AC3E}">
        <p14:creationId xmlns:p14="http://schemas.microsoft.com/office/powerpoint/2010/main" xmlns="" val="167390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normAutofit fontScale="90000"/>
          </a:bodyPr>
          <a:lstStyle/>
          <a:p>
            <a:r>
              <a:rPr lang="en-US" sz="2800" dirty="0" smtClean="0"/>
              <a:t>Renewable energy sources</a:t>
            </a:r>
            <a:br>
              <a:rPr lang="en-US" sz="2800" dirty="0" smtClean="0"/>
            </a:br>
            <a:r>
              <a:rPr lang="en-US" sz="2800" dirty="0" smtClean="0"/>
              <a:t/>
            </a:r>
            <a:br>
              <a:rPr lang="en-US" sz="2800" dirty="0" smtClean="0"/>
            </a:br>
            <a:r>
              <a:rPr lang="en-US" sz="2800" dirty="0" smtClean="0"/>
              <a:t>wind </a:t>
            </a:r>
            <a:r>
              <a:rPr lang="en-US" sz="2800" dirty="0"/>
              <a:t>power</a:t>
            </a:r>
            <a:br>
              <a:rPr lang="en-US" sz="2800" dirty="0"/>
            </a:br>
            <a:r>
              <a:rPr lang="en-US" sz="2800" dirty="0" smtClean="0"/>
              <a:t>wave </a:t>
            </a:r>
            <a:r>
              <a:rPr lang="en-US" sz="2800" dirty="0"/>
              <a:t>power</a:t>
            </a:r>
            <a:br>
              <a:rPr lang="en-US" sz="2800" dirty="0"/>
            </a:br>
            <a:r>
              <a:rPr lang="en-US" sz="2800" dirty="0" smtClean="0"/>
              <a:t>Ocean </a:t>
            </a:r>
            <a:r>
              <a:rPr lang="en-US" sz="2800" dirty="0"/>
              <a:t>Thermal Exchange Capacity (OTEC)</a:t>
            </a:r>
            <a:br>
              <a:rPr lang="en-US" sz="2800" dirty="0"/>
            </a:br>
            <a:r>
              <a:rPr lang="en-US" sz="2800" dirty="0" smtClean="0"/>
              <a:t>solar power</a:t>
            </a:r>
            <a:br>
              <a:rPr lang="en-US" sz="2800" dirty="0" smtClean="0"/>
            </a:br>
            <a:r>
              <a:rPr lang="en-US" sz="2800" dirty="0" smtClean="0"/>
              <a:t>Hydropower</a:t>
            </a:r>
            <a:r>
              <a:rPr lang="en-US" sz="2800" dirty="0"/>
              <a:t/>
            </a:r>
            <a:br>
              <a:rPr lang="en-US" sz="2800" dirty="0"/>
            </a:br>
            <a:r>
              <a:rPr lang="en-US" sz="2800" dirty="0" smtClean="0"/>
              <a:t>fuel </a:t>
            </a:r>
            <a:r>
              <a:rPr lang="en-US" sz="2800" dirty="0"/>
              <a:t>cells</a:t>
            </a:r>
            <a:br>
              <a:rPr lang="en-US" sz="2800" dirty="0"/>
            </a:br>
            <a:r>
              <a:rPr lang="en-US" sz="2800" dirty="0" smtClean="0"/>
              <a:t>Bio </a:t>
            </a:r>
            <a:r>
              <a:rPr lang="en-US" sz="2800" dirty="0"/>
              <a:t>fuels </a:t>
            </a:r>
            <a:br>
              <a:rPr lang="en-US" sz="2800" dirty="0"/>
            </a:br>
            <a:r>
              <a:rPr lang="en-US" sz="2800" dirty="0"/>
              <a:t>Biomass energy</a:t>
            </a:r>
            <a:br>
              <a:rPr lang="en-US" sz="2800" dirty="0"/>
            </a:br>
            <a:r>
              <a:rPr lang="en-US" sz="2800" dirty="0"/>
              <a:t>Tidal energy</a:t>
            </a:r>
            <a:br>
              <a:rPr lang="en-US" sz="2800" dirty="0"/>
            </a:br>
            <a:r>
              <a:rPr lang="en-US" sz="2800" dirty="0"/>
              <a:t>Geothermal energy</a:t>
            </a:r>
            <a:br>
              <a:rPr lang="en-US" sz="2800" dirty="0"/>
            </a:br>
            <a:r>
              <a:rPr lang="en-US" sz="2800" dirty="0"/>
              <a:t>biogases</a:t>
            </a:r>
            <a:br>
              <a:rPr lang="en-US" sz="2800" dirty="0"/>
            </a:br>
            <a:r>
              <a:rPr lang="en-US" sz="2800" dirty="0"/>
              <a:t/>
            </a:r>
            <a:br>
              <a:rPr lang="en-US" sz="2800" dirty="0"/>
            </a:br>
            <a:endParaRPr lang="en-US" sz="2800" dirty="0"/>
          </a:p>
        </p:txBody>
      </p:sp>
    </p:spTree>
    <p:extLst>
      <p:ext uri="{BB962C8B-B14F-4D97-AF65-F5344CB8AC3E}">
        <p14:creationId xmlns:p14="http://schemas.microsoft.com/office/powerpoint/2010/main" xmlns="" val="3453023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5029200"/>
          </a:xfrm>
        </p:spPr>
        <p:txBody>
          <a:bodyPr>
            <a:normAutofit fontScale="90000"/>
          </a:bodyPr>
          <a:lstStyle/>
          <a:p>
            <a:pPr algn="l"/>
            <a:r>
              <a:rPr lang="en-US" sz="2700" dirty="0" smtClean="0"/>
              <a:t/>
            </a:r>
            <a:br>
              <a:rPr lang="en-US" sz="2700" dirty="0" smtClean="0"/>
            </a:br>
            <a:r>
              <a:rPr lang="en-US" sz="2700" dirty="0" smtClean="0"/>
              <a:t/>
            </a:r>
            <a:br>
              <a:rPr lang="en-US" sz="2700" dirty="0" smtClean="0"/>
            </a:br>
            <a:r>
              <a:rPr lang="en-US" sz="2700" dirty="0" smtClean="0"/>
              <a:t>The special characteristics of renewable energy that make it attractive are</a:t>
            </a:r>
            <a:br>
              <a:rPr lang="en-US" sz="2700" dirty="0" smtClean="0"/>
            </a:br>
            <a:r>
              <a:rPr lang="en-US" sz="2700" dirty="0" smtClean="0"/>
              <a:t/>
            </a:r>
            <a:br>
              <a:rPr lang="en-US" sz="2700" dirty="0" smtClean="0"/>
            </a:br>
            <a:r>
              <a:rPr lang="en-US" sz="2700" dirty="0" smtClean="0"/>
              <a:t>1) Decentralized production</a:t>
            </a:r>
            <a:br>
              <a:rPr lang="en-US" sz="2700" dirty="0" smtClean="0"/>
            </a:br>
            <a:r>
              <a:rPr lang="en-US" sz="2700" dirty="0" smtClean="0"/>
              <a:t/>
            </a:r>
            <a:br>
              <a:rPr lang="en-US" sz="2700" dirty="0" smtClean="0"/>
            </a:br>
            <a:r>
              <a:rPr lang="en-US" sz="2700" dirty="0" smtClean="0"/>
              <a:t>2) Modular in use involving large number of producers and consumers </a:t>
            </a:r>
            <a:br>
              <a:rPr lang="en-US" sz="2700" dirty="0" smtClean="0"/>
            </a:br>
            <a:r>
              <a:rPr lang="en-US" sz="2700" dirty="0" smtClean="0"/>
              <a:t>3) Zero or low cost fuels</a:t>
            </a:r>
            <a:br>
              <a:rPr lang="en-US" sz="2700" dirty="0" smtClean="0"/>
            </a:br>
            <a:r>
              <a:rPr lang="en-US" sz="2700" dirty="0" smtClean="0"/>
              <a:t>4) Low gestation period, providing quicker benefits</a:t>
            </a:r>
            <a:br>
              <a:rPr lang="en-US" sz="2700" dirty="0" smtClean="0"/>
            </a:br>
            <a:r>
              <a:rPr lang="en-US" sz="2700" dirty="0" smtClean="0"/>
              <a:t>5) Socially relevant and useful</a:t>
            </a:r>
            <a:br>
              <a:rPr lang="en-US" sz="2700" dirty="0" smtClean="0"/>
            </a:br>
            <a:r>
              <a:rPr lang="en-US" sz="2700" dirty="0" smtClean="0"/>
              <a:t>6) Economically viable and financially sound</a:t>
            </a:r>
            <a:br>
              <a:rPr lang="en-US" sz="2700" dirty="0" smtClean="0"/>
            </a:br>
            <a:r>
              <a:rPr lang="en-US" sz="2700" dirty="0" smtClean="0"/>
              <a:t>7) Provides energy security to developing economies.   </a:t>
            </a:r>
            <a:br>
              <a:rPr lang="en-US" sz="27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r>
              <a:rPr lang="en-US" dirty="0" smtClean="0"/>
              <a:t>Advantages of Renewable energy sources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normAutofit/>
          </a:bodyPr>
          <a:lstStyle/>
          <a:p>
            <a:pPr algn="l"/>
            <a:r>
              <a:rPr lang="en-US" sz="2400" dirty="0" smtClean="0"/>
              <a:t>1) These sources of energy ( solar, Wind, OTEC, Geothermal, Biomass ) are non polluting, so they have no adverse influence on the environment. They are freely available.</a:t>
            </a:r>
            <a:br>
              <a:rPr lang="en-US" sz="2400" dirty="0" smtClean="0"/>
            </a:br>
            <a:r>
              <a:rPr lang="en-US" sz="2400" dirty="0" smtClean="0"/>
              <a:t/>
            </a:r>
            <a:br>
              <a:rPr lang="en-US" sz="2400" dirty="0" smtClean="0"/>
            </a:br>
            <a:r>
              <a:rPr lang="en-US" sz="2400" dirty="0" smtClean="0"/>
              <a:t>2) These sources are inexhaustible and renewable in nature.</a:t>
            </a:r>
            <a:br>
              <a:rPr lang="en-US" sz="2400" dirty="0" smtClean="0"/>
            </a:br>
            <a:r>
              <a:rPr lang="en-US" sz="2400" dirty="0" smtClean="0"/>
              <a:t/>
            </a:r>
            <a:br>
              <a:rPr lang="en-US" sz="2400" dirty="0" smtClean="0"/>
            </a:br>
            <a:r>
              <a:rPr lang="en-US" sz="2400" dirty="0" smtClean="0"/>
              <a:t>3) Though the initial cost  of the installation is high , but after  a pre determined period the power output is almost free.</a:t>
            </a:r>
            <a:br>
              <a:rPr lang="en-US" sz="2400" dirty="0" smtClean="0"/>
            </a:br>
            <a:r>
              <a:rPr lang="en-US" sz="2400" dirty="0" smtClean="0"/>
              <a:t/>
            </a:r>
            <a:br>
              <a:rPr lang="en-US" sz="2400" dirty="0" smtClean="0"/>
            </a:br>
            <a:r>
              <a:rPr lang="en-US" sz="2400" dirty="0" smtClean="0"/>
              <a:t>4) wind energy systems avoid fuel cost and transport. </a:t>
            </a:r>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normAutofit/>
          </a:bodyPr>
          <a:lstStyle/>
          <a:p>
            <a:pPr algn="l"/>
            <a:r>
              <a:rPr lang="en-US" sz="2400" dirty="0" smtClean="0"/>
              <a:t>5) Solar Energy collection devices can be installed at any location and hence the site selection is not a difficult problem .</a:t>
            </a:r>
            <a:br>
              <a:rPr lang="en-US" sz="2400" dirty="0" smtClean="0"/>
            </a:br>
            <a:r>
              <a:rPr lang="en-US" sz="2400" dirty="0" smtClean="0"/>
              <a:t/>
            </a:r>
            <a:br>
              <a:rPr lang="en-US" sz="2400" dirty="0" smtClean="0"/>
            </a:br>
            <a:r>
              <a:rPr lang="en-US" sz="2400" dirty="0" smtClean="0"/>
              <a:t>6) In the case of biomass energy systems, the processing of biomass for fuel from sewage and waste reduces the environmental hazards. Hence in rural areas hygiene and sanitation conditions are improved.</a:t>
            </a:r>
            <a:br>
              <a:rPr lang="en-US" sz="2400" dirty="0" smtClean="0"/>
            </a:br>
            <a:r>
              <a:rPr lang="en-US" sz="2400" dirty="0" smtClean="0"/>
              <a:t/>
            </a:r>
            <a:br>
              <a:rPr lang="en-US" sz="2400" dirty="0" smtClean="0"/>
            </a:br>
            <a:r>
              <a:rPr lang="en-US" sz="2400" dirty="0" smtClean="0"/>
              <a:t>7) Geothermal energy has practically no intermittency and has the highest energy density.</a:t>
            </a:r>
            <a:br>
              <a:rPr lang="en-US" sz="2400" dirty="0" smtClean="0"/>
            </a:br>
            <a:r>
              <a:rPr lang="en-US" sz="2400" dirty="0" smtClean="0"/>
              <a:t/>
            </a:r>
            <a:br>
              <a:rPr lang="en-US" sz="2400" dirty="0" smtClean="0"/>
            </a:br>
            <a:r>
              <a:rPr lang="en-US" sz="2400" dirty="0" smtClean="0"/>
              <a:t>8) The extraction of wave energy is pollution free totally and leaves the water in a relatively calm state in their wakes.   </a:t>
            </a:r>
            <a:endParaRPr lang="en-US" sz="2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normAutofit/>
          </a:bodyPr>
          <a:lstStyle/>
          <a:p>
            <a:pPr algn="l"/>
            <a:r>
              <a:rPr lang="en-US" sz="2400" dirty="0" smtClean="0"/>
              <a:t>9) Tidal power plants do not demand large areas of valuable land because they are on the bays( sea shores) .</a:t>
            </a:r>
            <a:br>
              <a:rPr lang="en-US" sz="2400" dirty="0" smtClean="0"/>
            </a:br>
            <a:r>
              <a:rPr lang="en-US" sz="2400" dirty="0" smtClean="0"/>
              <a:t/>
            </a:r>
            <a:br>
              <a:rPr lang="en-US" sz="2400" dirty="0" smtClean="0"/>
            </a:br>
            <a:r>
              <a:rPr lang="en-US" sz="2400" dirty="0" smtClean="0"/>
              <a:t>10)  These non conventional energy systems can either be used individually or in combinations.</a:t>
            </a:r>
            <a:br>
              <a:rPr lang="en-US" sz="2400" dirty="0" smtClean="0"/>
            </a:br>
            <a:r>
              <a:rPr lang="en-US" sz="2400" dirty="0" smtClean="0"/>
              <a:t/>
            </a:r>
            <a:br>
              <a:rPr lang="en-US" sz="2400" dirty="0" smtClean="0"/>
            </a:br>
            <a:r>
              <a:rPr lang="en-US" sz="2400" dirty="0" smtClean="0"/>
              <a:t>11)  In the case of solar energy collection devices the energy density can be increased by concentrating more radiation on the absorber plate by using focusing mirrors.</a:t>
            </a:r>
            <a:br>
              <a:rPr lang="en-US" sz="2400" dirty="0" smtClean="0"/>
            </a:br>
            <a:r>
              <a:rPr lang="en-US" sz="2400" dirty="0" smtClean="0"/>
              <a:t/>
            </a:r>
            <a:br>
              <a:rPr lang="en-US" sz="2400" dirty="0" smtClean="0"/>
            </a:br>
            <a:r>
              <a:rPr lang="en-US" sz="2400" dirty="0" smtClean="0"/>
              <a:t>The Non Conventional Energy sources can be the only substitute for fossil fuels in the future as the fossil fuels near getting exhausted and slowly the world is heading towards energy crises because these sources does not have the problem of waste disposal when compared to the nuclear fuels.</a:t>
            </a:r>
            <a:endParaRPr 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19800"/>
          </a:xfrm>
        </p:spPr>
        <p:txBody>
          <a:bodyPr>
            <a:normAutofit fontScale="90000"/>
          </a:bodyPr>
          <a:lstStyle/>
          <a:p>
            <a:pPr algn="l"/>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Barriers in Renewable Energy Development</a:t>
            </a:r>
            <a:br>
              <a:rPr lang="en-US" sz="2400" dirty="0" smtClean="0"/>
            </a:br>
            <a:r>
              <a:rPr lang="en-US" sz="2400" dirty="0" smtClean="0"/>
              <a:t/>
            </a:r>
            <a:br>
              <a:rPr lang="en-US" sz="2400" dirty="0" smtClean="0"/>
            </a:br>
            <a:r>
              <a:rPr lang="en-US" sz="2400" dirty="0" smtClean="0"/>
              <a:t>1) Risks involved in transforming technologies to mainstream.</a:t>
            </a:r>
            <a:br>
              <a:rPr lang="en-US" sz="2400" dirty="0" smtClean="0"/>
            </a:br>
            <a:r>
              <a:rPr lang="en-US" sz="2400" dirty="0" smtClean="0"/>
              <a:t/>
            </a:r>
            <a:br>
              <a:rPr lang="en-US" sz="2400" dirty="0" smtClean="0"/>
            </a:br>
            <a:r>
              <a:rPr lang="en-US" sz="2400" dirty="0" smtClean="0"/>
              <a:t>2) Easy availability of conventional energy with established networking arrangements.</a:t>
            </a:r>
            <a:br>
              <a:rPr lang="en-US" sz="2400" dirty="0" smtClean="0"/>
            </a:br>
            <a:r>
              <a:rPr lang="en-US" sz="2400" dirty="0" smtClean="0"/>
              <a:t/>
            </a:r>
            <a:br>
              <a:rPr lang="en-US" sz="2400" dirty="0" smtClean="0"/>
            </a:br>
            <a:r>
              <a:rPr lang="en-US" sz="2400" dirty="0" smtClean="0"/>
              <a:t>3) stiff competition from subsidized conventional energy and its universal acceptability.</a:t>
            </a:r>
            <a:br>
              <a:rPr lang="en-US" sz="2400" dirty="0" smtClean="0"/>
            </a:br>
            <a:r>
              <a:rPr lang="en-US" sz="2400" dirty="0" smtClean="0"/>
              <a:t/>
            </a:r>
            <a:br>
              <a:rPr lang="en-US" sz="2400" dirty="0" smtClean="0"/>
            </a:br>
            <a:r>
              <a:rPr lang="en-US" sz="2400" dirty="0" smtClean="0"/>
              <a:t>4) Lack of large scale production facilities.</a:t>
            </a:r>
            <a:br>
              <a:rPr lang="en-US" sz="2400" dirty="0" smtClean="0"/>
            </a:br>
            <a:r>
              <a:rPr lang="en-US" sz="2400" dirty="0" smtClean="0"/>
              <a:t/>
            </a:r>
            <a:br>
              <a:rPr lang="en-US" sz="2400" dirty="0" smtClean="0"/>
            </a:br>
            <a:r>
              <a:rPr lang="en-US" sz="2400" dirty="0" smtClean="0"/>
              <a:t>5) High capital investment and marginal commercial viability.</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endParaRPr 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49962"/>
          </a:xfrm>
        </p:spPr>
        <p:txBody>
          <a:bodyPr>
            <a:normAutofit/>
          </a:bodyPr>
          <a:lstStyle/>
          <a:p>
            <a:pPr algn="l"/>
            <a:r>
              <a:rPr lang="en-US" sz="2400" dirty="0" smtClean="0"/>
              <a:t>6) Lack of marketing mechanism.</a:t>
            </a:r>
            <a:br>
              <a:rPr lang="en-US" sz="2400" dirty="0" smtClean="0"/>
            </a:br>
            <a:r>
              <a:rPr lang="en-US" sz="2400" dirty="0" smtClean="0"/>
              <a:t/>
            </a:r>
            <a:br>
              <a:rPr lang="en-US" sz="2400" dirty="0" smtClean="0"/>
            </a:br>
            <a:r>
              <a:rPr lang="en-US" sz="2400" dirty="0" smtClean="0"/>
              <a:t>7) Less number of major players in the industrial segment.</a:t>
            </a:r>
            <a:br>
              <a:rPr lang="en-US" sz="2400" dirty="0" smtClean="0"/>
            </a:br>
            <a:r>
              <a:rPr lang="en-US" sz="2400" dirty="0" smtClean="0"/>
              <a:t/>
            </a:r>
            <a:br>
              <a:rPr lang="en-US" sz="2400" dirty="0" smtClean="0"/>
            </a:br>
            <a:r>
              <a:rPr lang="en-US" sz="2400" dirty="0" smtClean="0"/>
              <a:t>8) lack of awareness.</a:t>
            </a:r>
            <a:br>
              <a:rPr lang="en-US" sz="2400" dirty="0" smtClean="0"/>
            </a:br>
            <a:r>
              <a:rPr lang="en-US" sz="2400" dirty="0" smtClean="0"/>
              <a:t/>
            </a:r>
            <a:br>
              <a:rPr lang="en-US" sz="2400" dirty="0" smtClean="0"/>
            </a:br>
            <a:r>
              <a:rPr lang="en-US" sz="2400" dirty="0" smtClean="0"/>
              <a:t>9) Limited access to financial resources and high cost of finance.</a:t>
            </a:r>
            <a:br>
              <a:rPr lang="en-US" sz="2400" dirty="0" smtClean="0"/>
            </a:br>
            <a:r>
              <a:rPr lang="en-US" sz="2400" dirty="0" smtClean="0"/>
              <a:t/>
            </a:r>
            <a:br>
              <a:rPr lang="en-US" sz="2400" dirty="0" smtClean="0"/>
            </a:br>
            <a:r>
              <a:rPr lang="en-US" sz="2400" dirty="0" smtClean="0"/>
              <a:t>10) Lack of trained manpower. </a:t>
            </a:r>
            <a:br>
              <a:rPr lang="en-US" sz="2400" dirty="0" smtClean="0"/>
            </a:br>
            <a:endParaRPr 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r>
              <a:rPr lang="en-IN" dirty="0" smtClean="0"/>
              <a:t>Wind energy</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5162"/>
          </a:xfrm>
        </p:spPr>
        <p:txBody>
          <a:bodyPr/>
          <a:lstStyle/>
          <a:p>
            <a:r>
              <a:rPr lang="en-IN" dirty="0" smtClean="0"/>
              <a:t>Increase in demand for energy due to rapid industrialization and growing population</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600200"/>
            <a:ext cx="7924800" cy="1754326"/>
          </a:xfrm>
          <a:prstGeom prst="rect">
            <a:avLst/>
          </a:prstGeom>
        </p:spPr>
        <p:txBody>
          <a:bodyPr wrap="square">
            <a:spAutoFit/>
          </a:bodyPr>
          <a:lstStyle/>
          <a:p>
            <a:r>
              <a:rPr lang="en-IN" sz="3600" dirty="0" smtClean="0"/>
              <a:t>A wind turbine is a machine for converting the kinetic energy in wind into </a:t>
            </a:r>
          </a:p>
          <a:p>
            <a:r>
              <a:rPr lang="en-IN" sz="3600" dirty="0" smtClean="0"/>
              <a:t>mechanical energy. </a:t>
            </a:r>
            <a:endParaRPr lang="en-IN" sz="3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35562"/>
          </a:xfrm>
        </p:spPr>
        <p:txBody>
          <a:bodyPr>
            <a:normAutofit/>
          </a:bodyPr>
          <a:lstStyle/>
          <a:p>
            <a:r>
              <a:rPr lang="en-IN" dirty="0" smtClean="0"/>
              <a:t>If the mechanical </a:t>
            </a:r>
            <a:br>
              <a:rPr lang="en-IN" dirty="0" smtClean="0"/>
            </a:br>
            <a:r>
              <a:rPr lang="en-IN" dirty="0" smtClean="0"/>
              <a:t>energy is used directly </a:t>
            </a:r>
            <a:br>
              <a:rPr lang="en-IN" dirty="0" smtClean="0"/>
            </a:br>
            <a:r>
              <a:rPr lang="en-IN" dirty="0" smtClean="0"/>
              <a:t>by machinery, such </a:t>
            </a:r>
            <a:br>
              <a:rPr lang="en-IN" dirty="0" smtClean="0"/>
            </a:br>
            <a:r>
              <a:rPr lang="en-IN" dirty="0" smtClean="0"/>
              <a:t>as a pump or grinding </a:t>
            </a:r>
            <a:br>
              <a:rPr lang="en-IN" dirty="0" smtClean="0"/>
            </a:br>
            <a:r>
              <a:rPr lang="en-IN" dirty="0" smtClean="0"/>
              <a:t>stones, the machine is </a:t>
            </a:r>
            <a:br>
              <a:rPr lang="en-IN" dirty="0" smtClean="0"/>
            </a:br>
            <a:r>
              <a:rPr lang="en-IN" dirty="0" smtClean="0"/>
              <a:t>usually called a </a:t>
            </a:r>
            <a:br>
              <a:rPr lang="en-IN" dirty="0" smtClean="0"/>
            </a:br>
            <a:r>
              <a:rPr lang="en-IN" dirty="0" smtClean="0"/>
              <a:t>windmill. </a:t>
            </a:r>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rmAutofit/>
          </a:bodyPr>
          <a:lstStyle/>
          <a:p>
            <a:r>
              <a:rPr lang="en-IN" dirty="0" smtClean="0"/>
              <a:t>If the mechanical energy </a:t>
            </a:r>
            <a:br>
              <a:rPr lang="en-IN" dirty="0" smtClean="0"/>
            </a:br>
            <a:r>
              <a:rPr lang="en-IN" dirty="0" smtClean="0"/>
              <a:t>is then converted to </a:t>
            </a:r>
            <a:br>
              <a:rPr lang="en-IN" dirty="0" smtClean="0"/>
            </a:br>
            <a:r>
              <a:rPr lang="en-IN" dirty="0" smtClean="0"/>
              <a:t>electricity, the machine </a:t>
            </a:r>
            <a:br>
              <a:rPr lang="en-IN" dirty="0" smtClean="0"/>
            </a:br>
            <a:r>
              <a:rPr lang="en-IN" dirty="0" smtClean="0"/>
              <a:t>is called a wind </a:t>
            </a:r>
            <a:br>
              <a:rPr lang="en-IN" dirty="0" smtClean="0"/>
            </a:br>
            <a:r>
              <a:rPr lang="en-IN" dirty="0" smtClean="0"/>
              <a:t>generator.</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3362"/>
          </a:xfrm>
        </p:spPr>
        <p:txBody>
          <a:bodyPr/>
          <a:lstStyle/>
          <a:p>
            <a:endParaRPr lang="en-IN" dirty="0"/>
          </a:p>
        </p:txBody>
      </p:sp>
      <p:pic>
        <p:nvPicPr>
          <p:cNvPr id="3" name="Picture 4" descr="http://www.unep.or.kr/highlight/energy/wind/image/wtconfig.gif"/>
          <p:cNvPicPr>
            <a:picLocks noChangeAspect="1" noChangeArrowheads="1"/>
          </p:cNvPicPr>
          <p:nvPr/>
        </p:nvPicPr>
        <p:blipFill>
          <a:blip r:embed="rId2" r:link="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3810000"/>
          </a:xfrm>
        </p:spPr>
        <p:txBody>
          <a:bodyPr/>
          <a:lstStyle/>
          <a:p>
            <a:r>
              <a:rPr lang="en-IN" dirty="0" smtClean="0"/>
              <a:t>Planetary and local winds</a:t>
            </a:r>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horizontal axis wind turbines"/>
          <p:cNvPicPr>
            <a:picLocks noChangeAspect="1" noChangeArrowheads="1"/>
          </p:cNvPicPr>
          <p:nvPr/>
        </p:nvPicPr>
        <p:blipFill>
          <a:blip r:embed="rId2"/>
          <a:srcRect/>
          <a:stretch>
            <a:fillRect/>
          </a:stretch>
        </p:blipFill>
        <p:spPr bwMode="auto">
          <a:xfrm>
            <a:off x="304800" y="762000"/>
            <a:ext cx="8382000" cy="5476875"/>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Vertical Axis Wind Turbine"/>
          <p:cNvPicPr>
            <a:picLocks noChangeAspect="1" noChangeArrowheads="1"/>
          </p:cNvPicPr>
          <p:nvPr/>
        </p:nvPicPr>
        <p:blipFill>
          <a:blip r:embed="rId2"/>
          <a:srcRect/>
          <a:stretch>
            <a:fillRect/>
          </a:stretch>
        </p:blipFill>
        <p:spPr bwMode="auto">
          <a:xfrm>
            <a:off x="252519" y="381000"/>
            <a:ext cx="8586681" cy="59436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633413"/>
            <a:ext cx="6172200" cy="559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55905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Darrieus-windmill.jpg"/>
          <p:cNvPicPr>
            <a:picLocks noChangeAspect="1" noChangeArrowheads="1"/>
          </p:cNvPicPr>
          <p:nvPr/>
        </p:nvPicPr>
        <p:blipFill>
          <a:blip r:embed="rId2"/>
          <a:srcRect/>
          <a:stretch>
            <a:fillRect/>
          </a:stretch>
        </p:blipFill>
        <p:spPr bwMode="auto">
          <a:xfrm>
            <a:off x="1219200" y="322830"/>
            <a:ext cx="7010400" cy="615417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3" name="Picture 2" descr="WB.jpg"/>
          <p:cNvPicPr>
            <a:picLocks noChangeAspect="1"/>
          </p:cNvPicPr>
          <p:nvPr/>
        </p:nvPicPr>
        <p:blipFill>
          <a:blip r:embed="rId2"/>
          <a:stretch>
            <a:fillRect/>
          </a:stretch>
        </p:blipFill>
        <p:spPr>
          <a:xfrm>
            <a:off x="533400" y="358476"/>
            <a:ext cx="7772400" cy="6042324"/>
          </a:xfrm>
          <a:prstGeom prst="rect">
            <a:avLst/>
          </a:prstGeom>
        </p:spPr>
      </p:pic>
    </p:spTree>
    <p:extLst>
      <p:ext uri="{BB962C8B-B14F-4D97-AF65-F5344CB8AC3E}">
        <p14:creationId xmlns:p14="http://schemas.microsoft.com/office/powerpoint/2010/main" xmlns="" val="1269765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967335"/>
            <a:ext cx="4572000" cy="2062103"/>
          </a:xfrm>
          <a:prstGeom prst="rect">
            <a:avLst/>
          </a:prstGeom>
        </p:spPr>
        <p:txBody>
          <a:bodyPr>
            <a:spAutoFit/>
          </a:bodyPr>
          <a:lstStyle/>
          <a:p>
            <a:r>
              <a:rPr lang="en-IN" sz="3200" dirty="0" smtClean="0"/>
              <a:t>Limited reserves of coal and consequent burden on foreign exchange due to increasing imports</a:t>
            </a:r>
            <a:endParaRPr lang="en-IN"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urbine"/>
          <p:cNvPicPr>
            <a:picLocks noChangeAspect="1" noChangeArrowheads="1" noCrop="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r>
              <a:rPr lang="en-US" dirty="0" smtClean="0"/>
              <a:t>1.A </a:t>
            </a:r>
            <a:r>
              <a:rPr lang="en-US" dirty="0"/>
              <a:t>wind turbine obtains its power input by converting the force of wind into a torque (turning force) acting on the rotor blades.</a:t>
            </a:r>
            <a:br>
              <a:rPr lang="en-US" dirty="0"/>
            </a:br>
            <a:r>
              <a:rPr lang="en-US" smtClean="0"/>
              <a:t>2.The </a:t>
            </a:r>
            <a:r>
              <a:rPr lang="en-US" dirty="0"/>
              <a:t>amount of energy which the wind transfers to the rotor  depends on the density of the air, rotor area and the wind speed.</a:t>
            </a:r>
            <a:br>
              <a:rPr lang="en-US" dirty="0"/>
            </a:br>
            <a:endParaRPr lang="en-US" dirty="0"/>
          </a:p>
        </p:txBody>
      </p:sp>
    </p:spTree>
    <p:extLst>
      <p:ext uri="{BB962C8B-B14F-4D97-AF65-F5344CB8AC3E}">
        <p14:creationId xmlns:p14="http://schemas.microsoft.com/office/powerpoint/2010/main" xmlns="" val="30845908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pPr rtl="1"/>
            <a:r>
              <a:rPr lang="en-IN" dirty="0" smtClean="0"/>
              <a:t>P= </a:t>
            </a:r>
            <a:r>
              <a:rPr lang="en-IN" sz="4000" dirty="0" smtClean="0"/>
              <a:t>1/2</a:t>
            </a:r>
            <a:r>
              <a:rPr lang="en-IN" sz="3600" dirty="0" smtClean="0"/>
              <a:t>pAV</a:t>
            </a:r>
            <a:r>
              <a:rPr lang="en-IN" sz="3200" dirty="0" smtClean="0"/>
              <a:t>3</a:t>
            </a:r>
            <a:endParaRPr lang="en-IN"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r>
              <a:rPr lang="en-IN" dirty="0" smtClean="0"/>
              <a:t>A wind turbine is capable of converting only 59.26% of the total power of wind to useful  mechanical power of the turbine.</a:t>
            </a:r>
            <a:br>
              <a:rPr lang="en-IN" dirty="0" smtClean="0"/>
            </a:br>
            <a:r>
              <a:rPr lang="en-IN" dirty="0" smtClean="0"/>
              <a:t>Betz Maxima (or) </a:t>
            </a:r>
            <a:r>
              <a:rPr lang="en-IN" smtClean="0"/>
              <a:t>Power coefficient</a:t>
            </a:r>
            <a:endParaRPr lang="en-I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68962"/>
          </a:xfrm>
        </p:spPr>
        <p:txBody>
          <a:bodyPr/>
          <a:lstStyle/>
          <a:p>
            <a:r>
              <a:rPr lang="en-IN" dirty="0" smtClean="0"/>
              <a:t>The exit velocity of wind from the turbine in no case can exceed 1/3 0f the inlet velocity of wind</a:t>
            </a:r>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304800"/>
            <a:ext cx="8915400"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866642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9/97/Tirumala_Wind_Mills.jpg/275px-Tirumala_Wind_Mills.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54762"/>
          </a:xfrm>
        </p:spPr>
        <p:txBody>
          <a:bodyPr>
            <a:noAutofit/>
          </a:bodyPr>
          <a:lstStyle/>
          <a:p>
            <a:pPr algn="l"/>
            <a:r>
              <a:rPr lang="en-US" sz="2400" dirty="0" smtClean="0"/>
              <a:t>1. Wind </a:t>
            </a:r>
            <a:r>
              <a:rPr lang="en-US" sz="2400" dirty="0"/>
              <a:t>power  - fastest growing renewable source.</a:t>
            </a:r>
            <a:br>
              <a:rPr lang="en-US" sz="2400" dirty="0"/>
            </a:br>
            <a:r>
              <a:rPr lang="en-US" sz="2400" dirty="0"/>
              <a:t>Globally, it grew at the average rate of 25% in the past 10 years.</a:t>
            </a:r>
            <a:br>
              <a:rPr lang="en-US" sz="2400" dirty="0"/>
            </a:br>
            <a:r>
              <a:rPr lang="en-US" sz="2400" dirty="0" smtClean="0"/>
              <a:t/>
            </a:r>
            <a:br>
              <a:rPr lang="en-US" sz="2400" dirty="0" smtClean="0"/>
            </a:br>
            <a:r>
              <a:rPr lang="en-US" sz="2400" dirty="0" smtClean="0"/>
              <a:t>2.While </a:t>
            </a:r>
            <a:r>
              <a:rPr lang="en-US" sz="2400" dirty="0"/>
              <a:t>in India it grew at a rate of 33% over 9 years.</a:t>
            </a:r>
            <a:br>
              <a:rPr lang="en-US" sz="2400" dirty="0"/>
            </a:br>
            <a:r>
              <a:rPr lang="en-US" sz="2400" dirty="0"/>
              <a:t>Presently India is ranked 4th in terms of wind energy installed capacity.</a:t>
            </a:r>
            <a:br>
              <a:rPr lang="en-US" sz="2400" dirty="0"/>
            </a:br>
            <a:r>
              <a:rPr lang="en-US" sz="2400" dirty="0" smtClean="0"/>
              <a:t/>
            </a:r>
            <a:br>
              <a:rPr lang="en-US" sz="2400" dirty="0" smtClean="0"/>
            </a:br>
            <a:r>
              <a:rPr lang="en-US" sz="2400" dirty="0" smtClean="0"/>
              <a:t>Drivers </a:t>
            </a:r>
            <a:r>
              <a:rPr lang="en-US" sz="2400" dirty="0"/>
              <a:t>of growth:</a:t>
            </a:r>
            <a:br>
              <a:rPr lang="en-US" sz="2400" dirty="0"/>
            </a:br>
            <a:r>
              <a:rPr lang="en-US" sz="2400" dirty="0" smtClean="0"/>
              <a:t/>
            </a:r>
            <a:br>
              <a:rPr lang="en-US" sz="2400" dirty="0" smtClean="0"/>
            </a:br>
            <a:r>
              <a:rPr lang="en-US" sz="2400" dirty="0" smtClean="0"/>
              <a:t>1.Environmental </a:t>
            </a:r>
            <a:r>
              <a:rPr lang="en-US" sz="2400" dirty="0"/>
              <a:t>awareness and sustainable </a:t>
            </a:r>
            <a:r>
              <a:rPr lang="en-US" sz="2400" dirty="0" smtClean="0"/>
              <a:t>development</a:t>
            </a:r>
            <a:r>
              <a:rPr lang="en-US" sz="2400" dirty="0"/>
              <a:t>.</a:t>
            </a:r>
            <a:br>
              <a:rPr lang="en-US" sz="2400" dirty="0"/>
            </a:br>
            <a:r>
              <a:rPr lang="en-US" sz="2400" dirty="0"/>
              <a:t>Growing global energy demand.</a:t>
            </a:r>
            <a:br>
              <a:rPr lang="en-US" sz="2400" dirty="0"/>
            </a:br>
            <a:r>
              <a:rPr lang="en-US" sz="2400" dirty="0" smtClean="0"/>
              <a:t/>
            </a:r>
            <a:br>
              <a:rPr lang="en-US" sz="2400" dirty="0" smtClean="0"/>
            </a:br>
            <a:r>
              <a:rPr lang="en-US" sz="2400" dirty="0" smtClean="0"/>
              <a:t>2. Carbon </a:t>
            </a:r>
            <a:r>
              <a:rPr lang="en-US" sz="2400" dirty="0"/>
              <a:t>trading</a:t>
            </a:r>
            <a:br>
              <a:rPr lang="en-US" sz="2400" dirty="0"/>
            </a:br>
            <a:endParaRPr lang="en-US" sz="2400" dirty="0"/>
          </a:p>
        </p:txBody>
      </p:sp>
    </p:spTree>
    <p:extLst>
      <p:ext uri="{BB962C8B-B14F-4D97-AF65-F5344CB8AC3E}">
        <p14:creationId xmlns:p14="http://schemas.microsoft.com/office/powerpoint/2010/main" xmlns="" val="41137246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https://upload.wikimedia.org/wikipedia/commons/thumb/b/be/India_fields_and_wind_turbines.jpg/275px-India_fields_and_wind_turbines.jpg"/>
          <p:cNvPicPr>
            <a:picLocks noChangeAspect="1" noChangeArrowheads="1"/>
          </p:cNvPicPr>
          <p:nvPr/>
        </p:nvPicPr>
        <p:blipFill>
          <a:blip r:embed="rId2"/>
          <a:srcRect/>
          <a:stretch>
            <a:fillRect/>
          </a:stretch>
        </p:blipFill>
        <p:spPr bwMode="auto">
          <a:xfrm>
            <a:off x="123826" y="381000"/>
            <a:ext cx="8769212" cy="5867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1569660"/>
          </a:xfrm>
          <a:prstGeom prst="rect">
            <a:avLst/>
          </a:prstGeom>
        </p:spPr>
        <p:txBody>
          <a:bodyPr>
            <a:spAutoFit/>
          </a:bodyPr>
          <a:lstStyle/>
          <a:p>
            <a:r>
              <a:rPr lang="en-IN" sz="3200" dirty="0" smtClean="0"/>
              <a:t>Constraints of financial resources for enhancing the infrastructure facility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ttps://upload.wikimedia.org/wikipedia/commons/thumb/0/0e/Paddies_and_wind_turbines_in_India.jpg/275px-Paddies_and_wind_turbines_in_India.jpg"/>
          <p:cNvPicPr>
            <a:picLocks noChangeAspect="1" noChangeArrowheads="1"/>
          </p:cNvPicPr>
          <p:nvPr/>
        </p:nvPicPr>
        <p:blipFill>
          <a:blip r:embed="rId2"/>
          <a:srcRect/>
          <a:stretch>
            <a:fillRect/>
          </a:stretch>
        </p:blipFill>
        <p:spPr bwMode="auto">
          <a:xfrm>
            <a:off x="838200" y="304799"/>
            <a:ext cx="7467600" cy="6324601"/>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143001"/>
            <a:ext cx="5867400" cy="2554545"/>
          </a:xfrm>
          <a:prstGeom prst="rect">
            <a:avLst/>
          </a:prstGeom>
        </p:spPr>
        <p:txBody>
          <a:bodyPr wrap="square">
            <a:spAutoFit/>
          </a:bodyPr>
          <a:lstStyle/>
          <a:p>
            <a:r>
              <a:rPr lang="en-IN" sz="4000" dirty="0" smtClean="0"/>
              <a:t>As of the end of October 2017 the total installed wind power capacity was 32.72 </a:t>
            </a:r>
            <a:r>
              <a:rPr lang="en-IN" sz="4000" dirty="0" smtClean="0">
                <a:hlinkClick r:id="rId2" tooltip="Gigawatt"/>
              </a:rPr>
              <a:t>GW</a:t>
            </a:r>
            <a:r>
              <a:rPr lang="en-IN" sz="4000" dirty="0" smtClean="0"/>
              <a:t>,</a:t>
            </a:r>
            <a:endParaRPr lang="en-IN" sz="4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371600"/>
            <a:ext cx="7239000" cy="3539430"/>
          </a:xfrm>
          <a:prstGeom prst="rect">
            <a:avLst/>
          </a:prstGeom>
        </p:spPr>
        <p:txBody>
          <a:bodyPr wrap="square">
            <a:spAutoFit/>
          </a:bodyPr>
          <a:lstStyle/>
          <a:p>
            <a:r>
              <a:rPr lang="en-IN" sz="3200" dirty="0" smtClean="0"/>
              <a:t>Incidentally, </a:t>
            </a:r>
            <a:r>
              <a:rPr lang="en-IN" sz="3200" dirty="0" err="1" smtClean="0"/>
              <a:t>Mytrah</a:t>
            </a:r>
            <a:r>
              <a:rPr lang="en-IN" sz="3200" dirty="0" smtClean="0"/>
              <a:t> has been running the sole wind energy plant in </a:t>
            </a:r>
            <a:r>
              <a:rPr lang="en-IN" sz="3200" dirty="0" err="1" smtClean="0"/>
              <a:t>Telangana</a:t>
            </a:r>
            <a:r>
              <a:rPr lang="en-IN" sz="3200" dirty="0" smtClean="0"/>
              <a:t> at </a:t>
            </a:r>
            <a:r>
              <a:rPr lang="en-IN" sz="3200" dirty="0" err="1" smtClean="0"/>
              <a:t>Nazeerabad</a:t>
            </a:r>
            <a:r>
              <a:rPr lang="en-IN" sz="3200" dirty="0" smtClean="0"/>
              <a:t> in </a:t>
            </a:r>
            <a:r>
              <a:rPr lang="en-IN" sz="3200" dirty="0" err="1" smtClean="0"/>
              <a:t>Parigi</a:t>
            </a:r>
            <a:r>
              <a:rPr lang="en-IN" sz="3200" dirty="0" smtClean="0"/>
              <a:t> </a:t>
            </a:r>
            <a:r>
              <a:rPr lang="en-IN" sz="3200" dirty="0" err="1" smtClean="0"/>
              <a:t>mandal</a:t>
            </a:r>
            <a:r>
              <a:rPr lang="en-IN" sz="3200" dirty="0" smtClean="0"/>
              <a:t> with 48 turbine units spread over 25 km radius and spread over 13 villages generating 108 MW power successfully for last 18 months.</a:t>
            </a:r>
            <a:endParaRPr lang="en-IN" sz="3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8229600" cy="5562600"/>
          </a:xfrm>
        </p:spPr>
        <p:txBody>
          <a:bodyPr/>
          <a:lstStyle/>
          <a:p>
            <a:r>
              <a:rPr lang="en-US" dirty="0" smtClean="0"/>
              <a:t>Wave power</a:t>
            </a:r>
            <a:endParaRPr lang="en-US" dirty="0"/>
          </a:p>
        </p:txBody>
      </p:sp>
    </p:spTree>
    <p:extLst>
      <p:ext uri="{BB962C8B-B14F-4D97-AF65-F5344CB8AC3E}">
        <p14:creationId xmlns:p14="http://schemas.microsoft.com/office/powerpoint/2010/main" xmlns="" val="26335671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wave"/>
          <p:cNvPicPr>
            <a:picLocks noChangeAspect="1" noChangeArrowheads="1"/>
          </p:cNvPicPr>
          <p:nvPr/>
        </p:nvPicPr>
        <p:blipFill>
          <a:blip r:embed="rId2"/>
          <a:srcRect/>
          <a:stretch>
            <a:fillRect/>
          </a:stretch>
        </p:blipFill>
        <p:spPr bwMode="auto">
          <a:xfrm>
            <a:off x="316770" y="304800"/>
            <a:ext cx="7836630" cy="59436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8229600" cy="3416320"/>
          </a:xfrm>
          <a:prstGeom prst="rect">
            <a:avLst/>
          </a:prstGeom>
        </p:spPr>
        <p:txBody>
          <a:bodyPr wrap="square">
            <a:spAutoFit/>
          </a:bodyPr>
          <a:lstStyle/>
          <a:p>
            <a:r>
              <a:rPr lang="en-IN" sz="3600" dirty="0" smtClean="0"/>
              <a:t>India has a long coastline of 7517 km</a:t>
            </a:r>
            <a:r>
              <a:rPr lang="en-IN" sz="3600" baseline="30000" dirty="0" smtClean="0">
                <a:hlinkClick r:id="rId2"/>
              </a:rPr>
              <a:t>[1]</a:t>
            </a:r>
            <a:r>
              <a:rPr lang="en-IN" sz="3600" dirty="0" smtClean="0"/>
              <a:t> marked along by numerous </a:t>
            </a:r>
            <a:r>
              <a:rPr lang="en-IN" sz="3600" dirty="0" smtClean="0">
                <a:hlinkClick r:id="rId3" tooltip="Estuaries"/>
              </a:rPr>
              <a:t>estuaries</a:t>
            </a:r>
            <a:r>
              <a:rPr lang="en-IN" sz="3600" dirty="0" smtClean="0"/>
              <a:t> and gulfs which makes it attractive for the development of </a:t>
            </a:r>
            <a:r>
              <a:rPr lang="en-IN" sz="3600" dirty="0" smtClean="0">
                <a:hlinkClick r:id="rId4" tooltip="Marine energy"/>
              </a:rPr>
              <a:t>marine energy</a:t>
            </a:r>
            <a:r>
              <a:rPr lang="en-IN" sz="3600" dirty="0" smtClean="0"/>
              <a:t> projects. India's </a:t>
            </a:r>
            <a:r>
              <a:rPr lang="en-IN" sz="3600" dirty="0" smtClean="0">
                <a:hlinkClick r:id="rId5" tooltip="Wave power"/>
              </a:rPr>
              <a:t>wave power</a:t>
            </a:r>
            <a:r>
              <a:rPr lang="en-IN" sz="3600" dirty="0" smtClean="0"/>
              <a:t> potential is around 40-60GW.</a:t>
            </a:r>
            <a:r>
              <a:rPr lang="en-IN" sz="3600" baseline="30000" dirty="0" smtClean="0">
                <a:hlinkClick r:id="rId2"/>
              </a:rPr>
              <a:t>[2</a:t>
            </a:r>
            <a:endParaRPr lang="en-IN" sz="36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3362"/>
          </a:xfrm>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577850" y="469900"/>
            <a:ext cx="7986713" cy="591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https://upload.wikimedia.org/wikipedia/en/thumb/7/7c/VIZHINJAM_FISHING_HARBOUR.jpg/220px-VIZHINJAM_FISHING_HARBOUR.jpg"/>
          <p:cNvPicPr>
            <a:picLocks noChangeAspect="1" noChangeArrowheads="1"/>
          </p:cNvPicPr>
          <p:nvPr/>
        </p:nvPicPr>
        <p:blipFill>
          <a:blip r:embed="rId2"/>
          <a:srcRect/>
          <a:stretch>
            <a:fillRect/>
          </a:stretch>
        </p:blipFill>
        <p:spPr bwMode="auto">
          <a:xfrm>
            <a:off x="381000" y="133350"/>
            <a:ext cx="8229600" cy="6172204"/>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wave energy plant in kerala"/>
          <p:cNvPicPr>
            <a:picLocks noChangeAspect="1" noChangeArrowheads="1"/>
          </p:cNvPicPr>
          <p:nvPr/>
        </p:nvPicPr>
        <p:blipFill>
          <a:blip r:embed="rId2"/>
          <a:srcRect/>
          <a:stretch>
            <a:fillRect/>
          </a:stretch>
        </p:blipFill>
        <p:spPr bwMode="auto">
          <a:xfrm>
            <a:off x="183055" y="0"/>
            <a:ext cx="8824311" cy="66294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Image result for automobile pollution"/>
          <p:cNvPicPr>
            <a:picLocks noChangeAspect="1" noChangeArrowheads="1"/>
          </p:cNvPicPr>
          <p:nvPr/>
        </p:nvPicPr>
        <p:blipFill>
          <a:blip r:embed="rId2"/>
          <a:srcRect/>
          <a:stretch>
            <a:fillRect/>
          </a:stretch>
        </p:blipFill>
        <p:spPr bwMode="auto">
          <a:xfrm>
            <a:off x="1219200" y="437388"/>
            <a:ext cx="7230737" cy="6001513"/>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Image result for wave energy plant in kerala"/>
          <p:cNvPicPr>
            <a:picLocks noChangeAspect="1" noChangeArrowheads="1"/>
          </p:cNvPicPr>
          <p:nvPr/>
        </p:nvPicPr>
        <p:blipFill>
          <a:blip r:embed="rId2"/>
          <a:srcRect/>
          <a:stretch>
            <a:fillRect/>
          </a:stretch>
        </p:blipFill>
        <p:spPr bwMode="auto">
          <a:xfrm>
            <a:off x="58301" y="0"/>
            <a:ext cx="8780899" cy="68580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lstStyle/>
          <a:p>
            <a:endParaRPr lang="en-US" dirty="0"/>
          </a:p>
        </p:txBody>
      </p:sp>
    </p:spTree>
    <p:extLst>
      <p:ext uri="{BB962C8B-B14F-4D97-AF65-F5344CB8AC3E}">
        <p14:creationId xmlns:p14="http://schemas.microsoft.com/office/powerpoint/2010/main" xmlns="" val="17283185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lstStyle/>
          <a:p>
            <a:r>
              <a:rPr lang="en-US" dirty="0"/>
              <a:t>Ocean Thermal Exchange Capacity (</a:t>
            </a:r>
            <a:r>
              <a:rPr lang="en-US" dirty="0" smtClean="0"/>
              <a:t>OTEC)</a:t>
            </a:r>
            <a:endParaRPr lang="en-US" dirty="0"/>
          </a:p>
        </p:txBody>
      </p:sp>
    </p:spTree>
    <p:extLst>
      <p:ext uri="{BB962C8B-B14F-4D97-AF65-F5344CB8AC3E}">
        <p14:creationId xmlns:p14="http://schemas.microsoft.com/office/powerpoint/2010/main" xmlns="" val="279322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normAutofit/>
          </a:bodyPr>
          <a:lstStyle/>
          <a:p>
            <a:r>
              <a:rPr lang="en-US" sz="3600" dirty="0"/>
              <a:t>This is a method </a:t>
            </a:r>
            <a:r>
              <a:rPr lang="en-US" sz="3600" dirty="0" smtClean="0"/>
              <a:t>of </a:t>
            </a:r>
            <a:r>
              <a:rPr lang="en-US" sz="3600" dirty="0"/>
              <a:t>generating electricity which uses the temperature difference that exists between deep and shallow waters to run a heat engine. </a:t>
            </a:r>
            <a:br>
              <a:rPr lang="en-US" sz="3600" dirty="0"/>
            </a:br>
            <a:r>
              <a:rPr lang="en-US" sz="3600" dirty="0"/>
              <a:t/>
            </a:r>
            <a:br>
              <a:rPr lang="en-US" sz="3600" dirty="0"/>
            </a:br>
            <a:r>
              <a:rPr lang="en-US" sz="3600" dirty="0"/>
              <a:t/>
            </a:r>
            <a:br>
              <a:rPr lang="en-US" sz="3600" dirty="0"/>
            </a:br>
            <a:r>
              <a:rPr lang="en-US" sz="3600" dirty="0"/>
              <a:t>The greatest efficiency and power is produced with the largest temperature difference, and this </a:t>
            </a:r>
            <a:r>
              <a:rPr lang="en-US" sz="3600" dirty="0" smtClean="0"/>
              <a:t>is found </a:t>
            </a:r>
            <a:r>
              <a:rPr lang="en-US" sz="3600" dirty="0"/>
              <a:t>in the tropics and near the equator </a:t>
            </a:r>
          </a:p>
        </p:txBody>
      </p:sp>
    </p:spTree>
    <p:extLst>
      <p:ext uri="{BB962C8B-B14F-4D97-AF65-F5344CB8AC3E}">
        <p14:creationId xmlns:p14="http://schemas.microsoft.com/office/powerpoint/2010/main" xmlns="" val="5374793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sz="2000" dirty="0" smtClean="0"/>
              <a:t>View </a:t>
            </a:r>
            <a:r>
              <a:rPr lang="en-US" sz="2000" dirty="0"/>
              <a:t>of a land based OTEC facility at </a:t>
            </a:r>
            <a:r>
              <a:rPr lang="en-US" sz="2000" dirty="0" err="1"/>
              <a:t>Keahole</a:t>
            </a:r>
            <a:r>
              <a:rPr lang="en-US" sz="2000" dirty="0"/>
              <a:t> Point on the Kona coast of Hawaii.</a:t>
            </a:r>
            <a:br>
              <a:rPr lang="en-US" sz="2000" dirty="0"/>
            </a:br>
            <a:endParaRPr lang="en-US" sz="2000" dirty="0"/>
          </a:p>
        </p:txBody>
      </p:sp>
      <p:pic>
        <p:nvPicPr>
          <p:cNvPr id="4" name="Picture 2" descr="Ocean thermal energy conversion (OTEC)"/>
          <p:cNvPicPr>
            <a:picLocks noChangeAspect="1" noChangeArrowheads="1"/>
          </p:cNvPicPr>
          <p:nvPr/>
        </p:nvPicPr>
        <p:blipFill>
          <a:blip r:embed="rId2"/>
          <a:srcRect/>
          <a:stretch>
            <a:fillRect/>
          </a:stretch>
        </p:blipFill>
        <p:spPr bwMode="auto">
          <a:xfrm>
            <a:off x="304800" y="152400"/>
            <a:ext cx="8305799" cy="5410200"/>
          </a:xfrm>
          <a:prstGeom prst="rect">
            <a:avLst/>
          </a:prstGeom>
          <a:noFill/>
        </p:spPr>
      </p:pic>
    </p:spTree>
    <p:extLst>
      <p:ext uri="{BB962C8B-B14F-4D97-AF65-F5344CB8AC3E}">
        <p14:creationId xmlns:p14="http://schemas.microsoft.com/office/powerpoint/2010/main" xmlns="" val="5423115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6629400" cy="2677656"/>
          </a:xfrm>
          <a:prstGeom prst="rect">
            <a:avLst/>
          </a:prstGeom>
        </p:spPr>
        <p:txBody>
          <a:bodyPr wrap="square">
            <a:spAutoFit/>
          </a:bodyPr>
          <a:lstStyle/>
          <a:p>
            <a:r>
              <a:rPr lang="en-IN" sz="2800" dirty="0" err="1" smtClean="0"/>
              <a:t>Makai</a:t>
            </a:r>
            <a:r>
              <a:rPr lang="en-IN" sz="2800" dirty="0" smtClean="0"/>
              <a:t> Ocean Engineering's ocean thermal energy conversion (</a:t>
            </a:r>
            <a:r>
              <a:rPr lang="en-IN" sz="2800" b="1" dirty="0" smtClean="0"/>
              <a:t>OTEC</a:t>
            </a:r>
            <a:r>
              <a:rPr lang="en-IN" sz="2800" dirty="0" smtClean="0"/>
              <a:t>) power </a:t>
            </a:r>
            <a:r>
              <a:rPr lang="en-IN" sz="2800" b="1" dirty="0" smtClean="0"/>
              <a:t>plant</a:t>
            </a:r>
            <a:r>
              <a:rPr lang="en-IN" sz="2800" dirty="0" smtClean="0"/>
              <a:t> is the </a:t>
            </a:r>
            <a:r>
              <a:rPr lang="en-IN" sz="2800" b="1" dirty="0" smtClean="0"/>
              <a:t>world's</a:t>
            </a:r>
            <a:r>
              <a:rPr lang="en-IN" sz="2800" dirty="0" smtClean="0"/>
              <a:t> biggest operational facility of its kind, with an annual power generation capacity of 100kW, which is sufficient to power 120 homes in Hawaii.</a:t>
            </a:r>
            <a:endParaRPr lang="en-IN" sz="2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https://upload.wikimedia.org/wikipedia/commons/thumb/c/c5/Otec2.jpg/260px-Otec2.jpg"/>
          <p:cNvPicPr>
            <a:picLocks noChangeAspect="1" noChangeArrowheads="1"/>
          </p:cNvPicPr>
          <p:nvPr/>
        </p:nvPicPr>
        <p:blipFill>
          <a:blip r:embed="rId2"/>
          <a:srcRect/>
          <a:stretch>
            <a:fillRect/>
          </a:stretch>
        </p:blipFill>
        <p:spPr bwMode="auto">
          <a:xfrm>
            <a:off x="0" y="0"/>
            <a:ext cx="9184101" cy="68580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r>
              <a:rPr lang="en-US" dirty="0"/>
              <a:t>solar power</a:t>
            </a:r>
            <a:br>
              <a:rPr lang="en-US" dirty="0"/>
            </a:br>
            <a:endParaRPr lang="en-US" dirty="0"/>
          </a:p>
        </p:txBody>
      </p:sp>
    </p:spTree>
    <p:extLst>
      <p:ext uri="{BB962C8B-B14F-4D97-AF65-F5344CB8AC3E}">
        <p14:creationId xmlns:p14="http://schemas.microsoft.com/office/powerpoint/2010/main" xmlns="" val="2803464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68962"/>
          </a:xfrm>
        </p:spPr>
        <p:txBody>
          <a:bodyPr/>
          <a:lstStyle/>
          <a:p>
            <a:r>
              <a:rPr lang="en-US" dirty="0" smtClean="0"/>
              <a:t>The sun is the source of energy that drives the cycle of life and death on earth.</a:t>
            </a:r>
            <a:br>
              <a:rPr lang="en-US" dirty="0" smtClean="0"/>
            </a:br>
            <a:r>
              <a:rPr lang="en-US" dirty="0" smtClean="0"/>
              <a:t/>
            </a:r>
            <a:br>
              <a:rPr lang="en-US" dirty="0" smtClean="0"/>
            </a:br>
            <a:r>
              <a:rPr lang="en-US" dirty="0" smtClean="0"/>
              <a:t> It is also the energy source that gives us warmth and evaporates water and melts snow</a:t>
            </a:r>
            <a:endParaRPr lang="en-I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normAutofit fontScale="90000"/>
          </a:bodyPr>
          <a:lstStyle/>
          <a:p>
            <a:r>
              <a:rPr lang="en-US" sz="2200" dirty="0" smtClean="0"/>
              <a:t>The sun is our nearest star. It is about 150,000,000 km away from the Earth. </a:t>
            </a:r>
            <a:br>
              <a:rPr lang="en-US" sz="2200" dirty="0" smtClean="0"/>
            </a:br>
            <a:r>
              <a:rPr lang="en-US" sz="2200" dirty="0" smtClean="0"/>
              <a:t/>
            </a:r>
            <a:br>
              <a:rPr lang="en-US" sz="2200" dirty="0" smtClean="0"/>
            </a:br>
            <a:r>
              <a:rPr lang="en-US" sz="2200" dirty="0" smtClean="0"/>
              <a:t>Due to its immense, but finite size, it has an angular diameter of 0.5 degree (32 minutes), as viewed from Earth. The Sun burns continuously via thermonuclear reactions (fusion). </a:t>
            </a:r>
            <a:br>
              <a:rPr lang="en-US" sz="2200" dirty="0" smtClean="0"/>
            </a:br>
            <a:r>
              <a:rPr lang="en-US" sz="2200" dirty="0" smtClean="0"/>
              <a:t/>
            </a:r>
            <a:br>
              <a:rPr lang="en-US" sz="2200" dirty="0" smtClean="0"/>
            </a:br>
            <a:r>
              <a:rPr lang="en-US" sz="2200" dirty="0" smtClean="0"/>
              <a:t>Inside the sun, </a:t>
            </a:r>
            <a:r>
              <a:rPr lang="en-US" sz="2200" dirty="0" err="1" smtClean="0"/>
              <a:t>radiative</a:t>
            </a:r>
            <a:r>
              <a:rPr lang="en-US" sz="2200" dirty="0" smtClean="0"/>
              <a:t> processes transfer this energy from 0.3 to 0.7 radii.  </a:t>
            </a:r>
            <a:br>
              <a:rPr lang="en-US" sz="2200" dirty="0" smtClean="0"/>
            </a:br>
            <a:r>
              <a:rPr lang="en-US" sz="2200" dirty="0" smtClean="0"/>
              <a:t/>
            </a:r>
            <a:br>
              <a:rPr lang="en-US" sz="2200" dirty="0" smtClean="0"/>
            </a:br>
            <a:r>
              <a:rPr lang="en-US" sz="2200" dirty="0" smtClean="0"/>
              <a:t>Convection transfers solar energy to its exterior surface. Despite the extremely high temperatures needed at the core of the sun, to sustain its thermonuclear reactions, the sun has a black body temperature of 5770 K.</a:t>
            </a:r>
            <a:br>
              <a:rPr lang="en-US" sz="2200" dirty="0" smtClean="0"/>
            </a:br>
            <a:r>
              <a:rPr lang="en-US" sz="2200" dirty="0" smtClean="0"/>
              <a:t/>
            </a:r>
            <a:br>
              <a:rPr lang="en-US" sz="2200" dirty="0" smtClean="0"/>
            </a:br>
            <a:r>
              <a:rPr lang="en-US" sz="2200" dirty="0" smtClean="0"/>
              <a:t> Consequently, we receive a relatively constant flux density of  energy, defined as the </a:t>
            </a:r>
            <a:r>
              <a:rPr lang="en-US" sz="2200" b="1" dirty="0" smtClean="0"/>
              <a:t>Solar Constant. Its mean value is 1366 W m-2 .</a:t>
            </a:r>
            <a:r>
              <a:rPr lang="en-US" dirty="0" smtClean="0"/>
              <a:t/>
            </a:r>
            <a:br>
              <a:rPr lang="en-US" dirty="0" smtClean="0"/>
            </a:b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Image result for automobile pollution"/>
          <p:cNvPicPr>
            <a:picLocks noChangeAspect="1" noChangeArrowheads="1"/>
          </p:cNvPicPr>
          <p:nvPr/>
        </p:nvPicPr>
        <p:blipFill>
          <a:blip r:embed="rId2"/>
          <a:srcRect/>
          <a:stretch>
            <a:fillRect/>
          </a:stretch>
        </p:blipFill>
        <p:spPr bwMode="auto">
          <a:xfrm>
            <a:off x="304799" y="276496"/>
            <a:ext cx="8597897" cy="5895704"/>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normAutofit fontScale="90000"/>
          </a:bodyPr>
          <a:lstStyle/>
          <a:p>
            <a:pPr algn="l"/>
            <a:r>
              <a:rPr lang="en-US" sz="3600" dirty="0" smtClean="0"/>
              <a:t>1. Solar </a:t>
            </a:r>
            <a:r>
              <a:rPr lang="en-US" sz="3600" dirty="0"/>
              <a:t>energy is by far the earth’s most available energy source, easily capable of providing many time the total current energy demand.</a:t>
            </a:r>
            <a:br>
              <a:rPr lang="en-US" sz="3600" dirty="0"/>
            </a:br>
            <a:r>
              <a:rPr lang="en-US" sz="3600" dirty="0" smtClean="0"/>
              <a:t/>
            </a:r>
            <a:br>
              <a:rPr lang="en-US" sz="3600" dirty="0" smtClean="0"/>
            </a:br>
            <a:r>
              <a:rPr lang="en-US" sz="3600" dirty="0" smtClean="0"/>
              <a:t>2. Solar </a:t>
            </a:r>
            <a:r>
              <a:rPr lang="en-US" sz="3600" dirty="0"/>
              <a:t>power is the conversion of  sunlight into electricity.</a:t>
            </a:r>
            <a:br>
              <a:rPr lang="en-US" sz="3600" dirty="0"/>
            </a:br>
            <a:r>
              <a:rPr lang="en-US" sz="3600" dirty="0" smtClean="0"/>
              <a:t/>
            </a:r>
            <a:br>
              <a:rPr lang="en-US" sz="3600" dirty="0" smtClean="0"/>
            </a:br>
            <a:r>
              <a:rPr lang="en-US" sz="3600" dirty="0" smtClean="0"/>
              <a:t>Two </a:t>
            </a:r>
            <a:r>
              <a:rPr lang="en-US" sz="3600" dirty="0"/>
              <a:t>main commercial ways of conversion of sunlight into electricity:</a:t>
            </a:r>
            <a:br>
              <a:rPr lang="en-US" sz="3600" dirty="0"/>
            </a:br>
            <a:r>
              <a:rPr lang="en-US" sz="3600" dirty="0"/>
              <a:t>Concentrating solar thermal plants (cps)</a:t>
            </a:r>
            <a:br>
              <a:rPr lang="en-US" sz="3600" dirty="0"/>
            </a:br>
            <a:r>
              <a:rPr lang="en-US" sz="3600" dirty="0"/>
              <a:t>Photovoltaic plants (</a:t>
            </a:r>
            <a:r>
              <a:rPr lang="en-US" sz="3600" dirty="0" err="1"/>
              <a:t>pv</a:t>
            </a:r>
            <a:r>
              <a:rPr lang="en-US" sz="3600" dirty="0"/>
              <a:t>)</a:t>
            </a:r>
            <a:br>
              <a:rPr lang="en-US" sz="3600" dirty="0"/>
            </a:br>
            <a:endParaRPr lang="en-US" sz="3600" dirty="0"/>
          </a:p>
        </p:txBody>
      </p:sp>
    </p:spTree>
    <p:extLst>
      <p:ext uri="{BB962C8B-B14F-4D97-AF65-F5344CB8AC3E}">
        <p14:creationId xmlns:p14="http://schemas.microsoft.com/office/powerpoint/2010/main" xmlns="" val="1420234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447800"/>
            <a:ext cx="5105400" cy="4031873"/>
          </a:xfrm>
          <a:prstGeom prst="rect">
            <a:avLst/>
          </a:prstGeom>
        </p:spPr>
        <p:txBody>
          <a:bodyPr wrap="square">
            <a:spAutoFit/>
          </a:bodyPr>
          <a:lstStyle/>
          <a:p>
            <a:r>
              <a:rPr lang="en-IN" sz="3200" dirty="0" smtClean="0"/>
              <a:t>Last week, a solar power plant in </a:t>
            </a:r>
            <a:r>
              <a:rPr lang="en-IN" sz="3200" dirty="0" err="1" smtClean="0"/>
              <a:t>Kamuthi</a:t>
            </a:r>
            <a:r>
              <a:rPr lang="en-IN" sz="3200" dirty="0" smtClean="0"/>
              <a:t>, Tamil Nadu became the world’s largest plant. With a capacity to produce 648 MW of electricity, the plant comprises 2.5 million individual solar modules.</a:t>
            </a:r>
            <a:endParaRPr lang="en-IN" sz="32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An aerial view of the solar park at the Kochi airport. Last week, a power plant in Kamuthi, Tamil Nadu became the world’s largest solar plan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s://img.etimg.com/thumb/msid-55704319,width-640,resizemode-4,imgsize-105579/believe-it-or-not.jpg"/>
          <p:cNvPicPr>
            <a:picLocks noChangeAspect="1" noChangeArrowheads="1"/>
          </p:cNvPicPr>
          <p:nvPr/>
        </p:nvPicPr>
        <p:blipFill>
          <a:blip r:embed="rId2"/>
          <a:srcRect/>
          <a:stretch>
            <a:fillRect/>
          </a:stretch>
        </p:blipFill>
        <p:spPr bwMode="auto">
          <a:xfrm>
            <a:off x="-25400" y="152400"/>
            <a:ext cx="9017000" cy="676275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990600"/>
            <a:ext cx="5486400" cy="2862322"/>
          </a:xfrm>
          <a:prstGeom prst="rect">
            <a:avLst/>
          </a:prstGeom>
        </p:spPr>
        <p:txBody>
          <a:bodyPr wrap="square">
            <a:spAutoFit/>
          </a:bodyPr>
          <a:lstStyle/>
          <a:p>
            <a:r>
              <a:rPr lang="en-IN" sz="3600" dirty="0" smtClean="0"/>
              <a:t>Kurnool is home to the 1,000 MW solar park—the largest single-location operational solar park in the world.  </a:t>
            </a:r>
            <a:endParaRPr lang="en-IN" sz="36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s://www.nrdc.org/sites/default/files/styles/full_content/public/media-uploads/img_7202.jpg?itok=4_NKRvwS"/>
          <p:cNvPicPr>
            <a:picLocks noChangeAspect="1" noChangeArrowheads="1"/>
          </p:cNvPicPr>
          <p:nvPr/>
        </p:nvPicPr>
        <p:blipFill>
          <a:blip r:embed="rId2"/>
          <a:srcRect/>
          <a:stretch>
            <a:fillRect/>
          </a:stretch>
        </p:blipFill>
        <p:spPr bwMode="auto">
          <a:xfrm>
            <a:off x="0" y="24520"/>
            <a:ext cx="9100044" cy="668108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https://www.nrdc.org/sites/default/files/styles/full_content/public/media-uploads/img_7254.jpg?itok=0lGq9wOc"/>
          <p:cNvPicPr>
            <a:picLocks noChangeAspect="1" noChangeArrowheads="1"/>
          </p:cNvPicPr>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6" name="Picture 6" descr="Image result for largest solar power plant in the world"/>
          <p:cNvPicPr>
            <a:picLocks noChangeAspect="1" noChangeArrowheads="1"/>
          </p:cNvPicPr>
          <p:nvPr/>
        </p:nvPicPr>
        <p:blipFill>
          <a:blip r:embed="rId2"/>
          <a:srcRect/>
          <a:stretch>
            <a:fillRect/>
          </a:stretch>
        </p:blipFill>
        <p:spPr bwMode="auto">
          <a:xfrm>
            <a:off x="-112909" y="0"/>
            <a:ext cx="9256909" cy="6858000"/>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Image result for largest solar power plant in the world"/>
          <p:cNvPicPr>
            <a:picLocks noChangeAspect="1" noChangeArrowheads="1"/>
          </p:cNvPicPr>
          <p:nvPr/>
        </p:nvPicPr>
        <p:blipFill>
          <a:blip r:embed="rId2"/>
          <a:srcRect/>
          <a:stretch>
            <a:fillRect/>
          </a:stretch>
        </p:blipFill>
        <p:spPr bwMode="auto">
          <a:xfrm>
            <a:off x="51915" y="0"/>
            <a:ext cx="9092085" cy="66294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Image result for largest solar power plant in the world"/>
          <p:cNvPicPr>
            <a:picLocks noChangeAspect="1" noChangeArrowheads="1"/>
          </p:cNvPicPr>
          <p:nvPr/>
        </p:nvPicPr>
        <p:blipFill>
          <a:blip r:embed="rId2"/>
          <a:srcRect/>
          <a:stretch>
            <a:fillRect/>
          </a:stretch>
        </p:blipFill>
        <p:spPr bwMode="auto">
          <a:xfrm>
            <a:off x="80094" y="0"/>
            <a:ext cx="9063906" cy="68580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Image result for automobile pollution"/>
          <p:cNvPicPr>
            <a:picLocks noChangeAspect="1" noChangeArrowheads="1"/>
          </p:cNvPicPr>
          <p:nvPr/>
        </p:nvPicPr>
        <p:blipFill>
          <a:blip r:embed="rId2" cstate="print"/>
          <a:srcRect/>
          <a:stretch>
            <a:fillRect/>
          </a:stretch>
        </p:blipFill>
        <p:spPr bwMode="auto">
          <a:xfrm>
            <a:off x="1" y="102629"/>
            <a:ext cx="8991600" cy="6602971"/>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2" descr="Image result for largest solar power plant in the worl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7220" name="AutoShape 4" descr="Image result for largest solar power plant in the worl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7222" name="AutoShape 6" descr="Image result for largest solar power plant in the worl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37224" name="Picture 8" descr="Image result for largest solar power plant in the world"/>
          <p:cNvPicPr>
            <a:picLocks noChangeAspect="1" noChangeArrowheads="1"/>
          </p:cNvPicPr>
          <p:nvPr/>
        </p:nvPicPr>
        <p:blipFill>
          <a:blip r:embed="rId2"/>
          <a:srcRect/>
          <a:stretch>
            <a:fillRect/>
          </a:stretch>
        </p:blipFill>
        <p:spPr bwMode="auto">
          <a:xfrm>
            <a:off x="0" y="0"/>
            <a:ext cx="9144000" cy="66294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3" name="Picture 2" descr="stp.jpg"/>
          <p:cNvPicPr>
            <a:picLocks noChangeAspect="1"/>
          </p:cNvPicPr>
          <p:nvPr/>
        </p:nvPicPr>
        <p:blipFill>
          <a:blip r:embed="rId2"/>
          <a:stretch>
            <a:fillRect/>
          </a:stretch>
        </p:blipFill>
        <p:spPr>
          <a:xfrm>
            <a:off x="304800" y="209164"/>
            <a:ext cx="8534400" cy="6356376"/>
          </a:xfrm>
          <a:prstGeom prst="rect">
            <a:avLst/>
          </a:prstGeom>
        </p:spPr>
      </p:pic>
    </p:spTree>
    <p:extLst>
      <p:ext uri="{BB962C8B-B14F-4D97-AF65-F5344CB8AC3E}">
        <p14:creationId xmlns:p14="http://schemas.microsoft.com/office/powerpoint/2010/main" xmlns="" val="10834992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Solar Water Heating Systems</a:t>
            </a:r>
            <a:endParaRPr lang="en-US" dirty="0"/>
          </a:p>
        </p:txBody>
      </p:sp>
      <p:sp>
        <p:nvSpPr>
          <p:cNvPr id="3" name="Rectangle 2"/>
          <p:cNvSpPr/>
          <p:nvPr/>
        </p:nvSpPr>
        <p:spPr>
          <a:xfrm>
            <a:off x="838200" y="1752600"/>
            <a:ext cx="7620000" cy="5632311"/>
          </a:xfrm>
          <a:prstGeom prst="rect">
            <a:avLst/>
          </a:prstGeom>
        </p:spPr>
        <p:txBody>
          <a:bodyPr wrap="square">
            <a:spAutoFit/>
          </a:bodyPr>
          <a:lstStyle/>
          <a:p>
            <a:r>
              <a:rPr lang="en-US" sz="2400" dirty="0" smtClean="0"/>
              <a:t>We are blessed with Solar Energy in abundance at no cost. The solar radiation incident on the surface of the earth can be conveniently utilized for the benefit of human society. </a:t>
            </a:r>
          </a:p>
          <a:p>
            <a:endParaRPr lang="en-US" sz="2400" dirty="0" smtClean="0"/>
          </a:p>
          <a:p>
            <a:endParaRPr lang="en-US" sz="2400" dirty="0" smtClean="0"/>
          </a:p>
          <a:p>
            <a:r>
              <a:rPr lang="en-US" sz="2400" dirty="0" smtClean="0"/>
              <a:t>One of the popular devices that harness the solar energy is solar hot water system (SHWS).</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26162"/>
          </a:xfrm>
        </p:spPr>
        <p:txBody>
          <a:bodyPr>
            <a:normAutofit/>
          </a:bodyPr>
          <a:lstStyle/>
          <a:p>
            <a:r>
              <a:rPr lang="en-US" b="1" dirty="0" smtClean="0"/>
              <a:t>Flat Plate Collectors (FPC) based Solar Water Heaters</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Evacuated Tube Collectors (ETC) based Solar Water Heaters</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1330362" y="990600"/>
            <a:ext cx="7192384"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533400" y="367743"/>
            <a:ext cx="8001000" cy="60647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normAutofit/>
          </a:bodyPr>
          <a:lstStyle/>
          <a:p>
            <a:r>
              <a:rPr lang="en-US" sz="2000" dirty="0" smtClean="0"/>
              <a:t>1) Around 60 deg. – 80 deg. C temperature can be attained depending on solar radiation, weather conditions and solar collector system efficiency</a:t>
            </a:r>
            <a:br>
              <a:rPr lang="en-US" sz="2000" dirty="0" smtClean="0"/>
            </a:br>
            <a:r>
              <a:rPr lang="en-US" sz="2000" dirty="0" smtClean="0"/>
              <a:t/>
            </a:r>
            <a:br>
              <a:rPr lang="en-US" sz="2000" dirty="0" smtClean="0"/>
            </a:br>
            <a:r>
              <a:rPr lang="en-US" sz="2000" dirty="0" smtClean="0"/>
              <a:t>2)Hot water for homes, hostels, hotels, hospitals, restaurants, dairies, industries etc.</a:t>
            </a:r>
            <a:br>
              <a:rPr lang="en-US" sz="2000" dirty="0" smtClean="0"/>
            </a:br>
            <a:r>
              <a:rPr lang="en-US" sz="2000" dirty="0" smtClean="0"/>
              <a:t>3)  Can be installed on roof-tops, building terrace and open ground where there is no shading, south orientation of collectors and over-head tank above SWH system</a:t>
            </a:r>
            <a:br>
              <a:rPr lang="en-US" sz="2000" dirty="0" smtClean="0"/>
            </a:br>
            <a:r>
              <a:rPr lang="en-US" sz="2000" dirty="0" smtClean="0"/>
              <a:t>3)  SWH system generates hot water on clear sunny days (maximum), partially</a:t>
            </a:r>
            <a:br>
              <a:rPr lang="en-US" sz="2000" dirty="0" smtClean="0"/>
            </a:br>
            <a:r>
              <a:rPr lang="en-US" sz="2000" dirty="0" smtClean="0"/>
              <a:t>clouded (moderate) but not in rainy or heavy overcast day</a:t>
            </a:r>
            <a:br>
              <a:rPr lang="en-US" sz="2000" dirty="0" smtClean="0"/>
            </a:br>
            <a:r>
              <a:rPr lang="en-US" sz="2000" dirty="0" smtClean="0"/>
              <a:t/>
            </a:r>
            <a:br>
              <a:rPr lang="en-US" sz="2000" dirty="0" smtClean="0"/>
            </a:br>
            <a:r>
              <a:rPr lang="en-US" sz="2000" dirty="0" smtClean="0"/>
              <a:t>4) Only soft and potable water can be used</a:t>
            </a:r>
            <a:br>
              <a:rPr lang="en-US" sz="2000" dirty="0" smtClean="0"/>
            </a:br>
            <a:r>
              <a:rPr lang="en-US" sz="2000" dirty="0" smtClean="0"/>
              <a:t>5)  Stainless Steel is used for small tanks whereas Mild Steel tanks with anticorrosion coating inside are used for large tanks</a:t>
            </a:r>
            <a:br>
              <a:rPr lang="en-US" sz="2000" dirty="0" smtClean="0"/>
            </a:br>
            <a:r>
              <a:rPr lang="en-US" sz="2000" dirty="0" smtClean="0"/>
              <a:t/>
            </a:r>
            <a:br>
              <a:rPr lang="en-US" sz="2000" dirty="0" smtClean="0"/>
            </a:br>
            <a:r>
              <a:rPr lang="en-US" sz="2000" dirty="0" smtClean="0"/>
              <a:t>6) Solar water heaters (SWHs) of 100-300 </a:t>
            </a:r>
            <a:r>
              <a:rPr lang="en-US" sz="2000" dirty="0" err="1" smtClean="0"/>
              <a:t>litres</a:t>
            </a:r>
            <a:r>
              <a:rPr lang="en-US" sz="2000" dirty="0" smtClean="0"/>
              <a:t> capacity are suited for domestic application.</a:t>
            </a:r>
            <a:br>
              <a:rPr lang="en-US" sz="2000" dirty="0" smtClean="0"/>
            </a:br>
            <a:r>
              <a:rPr lang="en-US" sz="2000" dirty="0" smtClean="0"/>
              <a:t>7)  Larger systems can be used in restaurants, guest houses, hotels, hospitals,</a:t>
            </a:r>
            <a:br>
              <a:rPr lang="en-US" sz="2000" dirty="0" smtClean="0"/>
            </a:br>
            <a:r>
              <a:rPr lang="en-US" sz="2000" dirty="0" smtClean="0"/>
              <a:t>industries etc.</a:t>
            </a:r>
            <a:endParaRPr lang="en-US" sz="20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49962"/>
          </a:xfrm>
        </p:spPr>
        <p:txBody>
          <a:bodyPr>
            <a:normAutofit/>
          </a:bodyPr>
          <a:lstStyle/>
          <a:p>
            <a:r>
              <a:rPr lang="en-US" sz="2400" b="1" dirty="0" smtClean="0"/>
              <a:t>Fuel Savings :</a:t>
            </a:r>
            <a:br>
              <a:rPr lang="en-US" sz="2400" b="1" dirty="0" smtClean="0"/>
            </a:br>
            <a:r>
              <a:rPr lang="en-US" sz="2400" b="1" dirty="0" smtClean="0"/>
              <a:t/>
            </a:r>
            <a:br>
              <a:rPr lang="en-US" sz="2400" b="1" dirty="0" smtClean="0"/>
            </a:br>
            <a:r>
              <a:rPr lang="en-US" sz="2400" dirty="0" smtClean="0"/>
              <a:t>A 100 </a:t>
            </a:r>
            <a:r>
              <a:rPr lang="en-US" sz="2400" dirty="0" err="1" smtClean="0"/>
              <a:t>litres</a:t>
            </a:r>
            <a:r>
              <a:rPr lang="en-US" sz="2400" dirty="0" smtClean="0"/>
              <a:t> capacity SWH can replace an electric geyser for residential use and saves 1500 units of electricity annually.</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b="1" dirty="0" smtClean="0"/>
              <a:t>Avoided utility cost on generation</a:t>
            </a:r>
            <a:br>
              <a:rPr lang="en-US" sz="2400" b="1" dirty="0" smtClean="0"/>
            </a:br>
            <a:r>
              <a:rPr lang="en-US" sz="2400" b="1" dirty="0" smtClean="0"/>
              <a:t/>
            </a:r>
            <a:br>
              <a:rPr lang="en-US" sz="2400" b="1" dirty="0" smtClean="0"/>
            </a:br>
            <a:r>
              <a:rPr lang="en-US" sz="2400" dirty="0" smtClean="0"/>
              <a:t>The use of 1000 SWHs of 100 </a:t>
            </a:r>
            <a:r>
              <a:rPr lang="en-US" sz="2400" dirty="0" err="1" smtClean="0"/>
              <a:t>litres</a:t>
            </a:r>
            <a:r>
              <a:rPr lang="en-US" sz="2400" dirty="0" smtClean="0"/>
              <a:t> capacity each can contribute to a peak load saving of 1 MW.</a:t>
            </a:r>
            <a:endParaRPr lang="en-US" sz="24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normAutofit/>
          </a:bodyPr>
          <a:lstStyle/>
          <a:p>
            <a:r>
              <a:rPr lang="en-US" sz="2400" b="1" dirty="0" smtClean="0"/>
              <a:t>Environmental benefits</a:t>
            </a:r>
            <a:br>
              <a:rPr lang="en-US" sz="2400" b="1" dirty="0" smtClean="0"/>
            </a:br>
            <a:r>
              <a:rPr lang="en-US" sz="2400" b="1" dirty="0" smtClean="0"/>
              <a:t/>
            </a:r>
            <a:br>
              <a:rPr lang="en-US" sz="2400" b="1" dirty="0" smtClean="0"/>
            </a:br>
            <a:r>
              <a:rPr lang="en-US" sz="2400" dirty="0" smtClean="0"/>
              <a:t>A SWH of 100 liters capacity can prevent emission of 1.5 </a:t>
            </a:r>
            <a:r>
              <a:rPr lang="en-US" sz="2400" dirty="0" err="1" smtClean="0"/>
              <a:t>tonnes</a:t>
            </a:r>
            <a:r>
              <a:rPr lang="en-US" sz="2400" dirty="0" smtClean="0"/>
              <a:t> of carbon dioxide  per year.</a:t>
            </a:r>
            <a:br>
              <a:rPr lang="en-US" sz="2400" dirty="0" smtClean="0"/>
            </a:br>
            <a:r>
              <a:rPr lang="en-US" sz="2400" dirty="0" smtClean="0"/>
              <a:t/>
            </a:r>
            <a:br>
              <a:rPr lang="en-US" sz="2400" dirty="0" smtClean="0"/>
            </a:br>
            <a:r>
              <a:rPr lang="en-US" sz="2400" b="1" dirty="0" smtClean="0"/>
              <a:t>Life : 15-20 years</a:t>
            </a:r>
            <a:br>
              <a:rPr lang="en-US" sz="2400" b="1" dirty="0" smtClean="0"/>
            </a:br>
            <a:r>
              <a:rPr lang="en-US" sz="2400" b="1" dirty="0" smtClean="0"/>
              <a:t/>
            </a:r>
            <a:br>
              <a:rPr lang="en-US" sz="2400" b="1" dirty="0" smtClean="0"/>
            </a:br>
            <a:r>
              <a:rPr lang="en-US" sz="2400" b="1" dirty="0" smtClean="0"/>
              <a:t>Approximate cost : Rs.15000- 20,000 for a 100 </a:t>
            </a:r>
            <a:r>
              <a:rPr lang="en-US" sz="2400" b="1" dirty="0" err="1" smtClean="0"/>
              <a:t>litres</a:t>
            </a:r>
            <a:r>
              <a:rPr lang="en-US" sz="2400" b="1" dirty="0" smtClean="0"/>
              <a:t> capacity system and Rs.110-150 </a:t>
            </a:r>
            <a:r>
              <a:rPr lang="en-US" sz="2400" dirty="0" smtClean="0"/>
              <a:t>per installed </a:t>
            </a:r>
            <a:r>
              <a:rPr lang="en-US" sz="2400" dirty="0" err="1" smtClean="0"/>
              <a:t>litre</a:t>
            </a:r>
            <a:r>
              <a:rPr lang="en-US" sz="2400" dirty="0" smtClean="0"/>
              <a:t> for higher capacity systems</a:t>
            </a:r>
            <a:br>
              <a:rPr lang="en-US" sz="2400" dirty="0" smtClean="0"/>
            </a:br>
            <a:r>
              <a:rPr lang="en-US" sz="2400" dirty="0" smtClean="0"/>
              <a:t/>
            </a:r>
            <a:br>
              <a:rPr lang="en-US" sz="2400" dirty="0" smtClean="0"/>
            </a:br>
            <a:r>
              <a:rPr lang="en-US" sz="2400" b="1" dirty="0" smtClean="0"/>
              <a:t>Payback period : 3-4 years when electricity is replaced</a:t>
            </a:r>
            <a:br>
              <a:rPr lang="en-US" sz="2400" b="1" dirty="0" smtClean="0"/>
            </a:br>
            <a:r>
              <a:rPr lang="en-US" sz="2400" dirty="0" smtClean="0"/>
              <a:t>4-5 years when furnace oil is replaced  5-6 years when coal is replaced</a:t>
            </a:r>
            <a:endParaRPr lang="en-US" sz="24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8394"/>
          </a:xfrm>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457200" y="265262"/>
            <a:ext cx="8229600" cy="63274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lstStyle/>
          <a:p>
            <a:r>
              <a:rPr lang="en-US" dirty="0" smtClean="0"/>
              <a:t>Energy scenario</a:t>
            </a:r>
            <a:endParaRPr lang="en-IN"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8562"/>
          </a:xfrm>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609600" y="457200"/>
            <a:ext cx="7848600" cy="586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322006" y="457200"/>
            <a:ext cx="8517194"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3" name="Picture 2" descr="Solar Collectors"/>
          <p:cNvPicPr>
            <a:picLocks noChangeAspect="1" noChangeArrowheads="1"/>
          </p:cNvPicPr>
          <p:nvPr/>
        </p:nvPicPr>
        <p:blipFill>
          <a:blip r:embed="rId2"/>
          <a:srcRect/>
          <a:stretch>
            <a:fillRect/>
          </a:stretch>
        </p:blipFill>
        <p:spPr bwMode="auto">
          <a:xfrm>
            <a:off x="457200" y="375514"/>
            <a:ext cx="8153400" cy="6131360"/>
          </a:xfrm>
          <a:prstGeom prst="rect">
            <a:avLst/>
          </a:prstGeom>
          <a:noFill/>
        </p:spPr>
      </p:pic>
    </p:spTree>
    <p:extLst>
      <p:ext uri="{BB962C8B-B14F-4D97-AF65-F5344CB8AC3E}">
        <p14:creationId xmlns:p14="http://schemas.microsoft.com/office/powerpoint/2010/main" xmlns="" val="31854095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4762"/>
          </a:xfrm>
        </p:spPr>
        <p:txBody>
          <a:bodyPr/>
          <a:lstStyle/>
          <a:p>
            <a:endParaRPr lang="en-US" dirty="0"/>
          </a:p>
        </p:txBody>
      </p:sp>
      <p:pic>
        <p:nvPicPr>
          <p:cNvPr id="3" name="Content Placeholder 3" descr="SP.jpg"/>
          <p:cNvPicPr>
            <a:picLocks noGrp="1" noChangeAspect="1"/>
          </p:cNvPicPr>
          <p:nvPr>
            <p:ph idx="1"/>
          </p:nvPr>
        </p:nvPicPr>
        <p:blipFill>
          <a:blip r:embed="rId2"/>
          <a:stretch>
            <a:fillRect/>
          </a:stretch>
        </p:blipFill>
        <p:spPr>
          <a:xfrm>
            <a:off x="228600" y="228600"/>
            <a:ext cx="8382000" cy="6477000"/>
          </a:xfrm>
        </p:spPr>
      </p:pic>
      <p:pic>
        <p:nvPicPr>
          <p:cNvPr id="4" name="Picture 2"/>
          <p:cNvPicPr>
            <a:picLocks noChangeAspect="1" noChangeArrowheads="1"/>
          </p:cNvPicPr>
          <p:nvPr/>
        </p:nvPicPr>
        <p:blipFill>
          <a:blip r:embed="rId3"/>
          <a:srcRect/>
          <a:stretch>
            <a:fillRect/>
          </a:stretch>
        </p:blipFill>
        <p:spPr bwMode="auto">
          <a:xfrm>
            <a:off x="304800" y="232955"/>
            <a:ext cx="8458200" cy="6091645"/>
          </a:xfrm>
          <a:prstGeom prst="rect">
            <a:avLst/>
          </a:prstGeom>
          <a:noFill/>
          <a:ln w="9525">
            <a:noFill/>
            <a:miter lim="800000"/>
            <a:headEnd/>
            <a:tailEnd/>
          </a:ln>
          <a:effectLst/>
        </p:spPr>
      </p:pic>
    </p:spTree>
    <p:extLst>
      <p:ext uri="{BB962C8B-B14F-4D97-AF65-F5344CB8AC3E}">
        <p14:creationId xmlns:p14="http://schemas.microsoft.com/office/powerpoint/2010/main" xmlns="" val="28943521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https://upload.wikimedia.org/wikipedia/commons/thumb/e/ed/ALSOL.jpg/220px-ALSOL.jpg"/>
          <p:cNvPicPr>
            <a:picLocks noChangeAspect="1" noChangeArrowheads="1"/>
          </p:cNvPicPr>
          <p:nvPr/>
        </p:nvPicPr>
        <p:blipFill>
          <a:blip r:embed="rId2"/>
          <a:srcRect/>
          <a:stretch>
            <a:fillRect/>
          </a:stretch>
        </p:blipFill>
        <p:spPr bwMode="auto">
          <a:xfrm>
            <a:off x="355602" y="304801"/>
            <a:ext cx="8483598" cy="6362702"/>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https://upload.wikimedia.org/wikipedia/commons/thumb/2/2c/Parabolic.jpg/220px-Parabolic.jpg"/>
          <p:cNvPicPr>
            <a:picLocks noChangeAspect="1" noChangeArrowheads="1"/>
          </p:cNvPicPr>
          <p:nvPr/>
        </p:nvPicPr>
        <p:blipFill>
          <a:blip r:embed="rId2"/>
          <a:srcRect/>
          <a:stretch>
            <a:fillRect/>
          </a:stretch>
        </p:blipFill>
        <p:spPr bwMode="auto">
          <a:xfrm>
            <a:off x="29308" y="533400"/>
            <a:ext cx="8909538" cy="579120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https://upload.wikimedia.org/wikipedia/commons/thumb/4/4c/SOLAR_COOKER_001.JPG/220px-SOLAR_COOKER_001.JPG"/>
          <p:cNvPicPr>
            <a:picLocks noChangeAspect="1" noChangeArrowheads="1"/>
          </p:cNvPicPr>
          <p:nvPr/>
        </p:nvPicPr>
        <p:blipFill>
          <a:blip r:embed="rId2"/>
          <a:srcRect/>
          <a:stretch>
            <a:fillRect/>
          </a:stretch>
        </p:blipFill>
        <p:spPr bwMode="auto">
          <a:xfrm>
            <a:off x="482601" y="762000"/>
            <a:ext cx="8661399" cy="5791200"/>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Box Type Solar Cooker"/>
          <p:cNvPicPr>
            <a:picLocks noChangeAspect="1" noChangeArrowheads="1"/>
          </p:cNvPicPr>
          <p:nvPr/>
        </p:nvPicPr>
        <p:blipFill>
          <a:blip r:embed="rId2"/>
          <a:srcRect/>
          <a:stretch>
            <a:fillRect/>
          </a:stretch>
        </p:blipFill>
        <p:spPr bwMode="auto">
          <a:xfrm>
            <a:off x="381000" y="304800"/>
            <a:ext cx="8534400" cy="6248400"/>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2362"/>
          </a:xfrm>
        </p:spPr>
        <p:txBody>
          <a:bodyPr/>
          <a:lstStyle/>
          <a:p>
            <a:endParaRPr lang="en-US" dirty="0"/>
          </a:p>
        </p:txBody>
      </p:sp>
      <p:pic>
        <p:nvPicPr>
          <p:cNvPr id="4099" name="Picture 3"/>
          <p:cNvPicPr>
            <a:picLocks noChangeAspect="1" noChangeArrowheads="1"/>
          </p:cNvPicPr>
          <p:nvPr/>
        </p:nvPicPr>
        <p:blipFill>
          <a:blip r:embed="rId2"/>
          <a:srcRect/>
          <a:stretch>
            <a:fillRect/>
          </a:stretch>
        </p:blipFill>
        <p:spPr bwMode="auto">
          <a:xfrm>
            <a:off x="228600" y="304799"/>
            <a:ext cx="8534400" cy="61722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lstStyle/>
          <a:p>
            <a:endParaRPr lang="en-US" dirty="0"/>
          </a:p>
        </p:txBody>
      </p:sp>
      <p:pic>
        <p:nvPicPr>
          <p:cNvPr id="3" name="Picture 2" descr="KIRAN SOLAR LANTERN / SOLAR LAMP - Gorakhpur"/>
          <p:cNvPicPr>
            <a:picLocks noChangeAspect="1" noChangeArrowheads="1"/>
          </p:cNvPicPr>
          <p:nvPr/>
        </p:nvPicPr>
        <p:blipFill>
          <a:blip r:embed="rId2"/>
          <a:srcRect/>
          <a:stretch>
            <a:fillRect/>
          </a:stretch>
        </p:blipFill>
        <p:spPr bwMode="auto">
          <a:xfrm>
            <a:off x="0" y="304800"/>
            <a:ext cx="9067800" cy="6324600"/>
          </a:xfrm>
          <a:prstGeom prst="rect">
            <a:avLst/>
          </a:prstGeom>
          <a:noFill/>
        </p:spPr>
      </p:pic>
    </p:spTree>
    <p:extLst>
      <p:ext uri="{BB962C8B-B14F-4D97-AF65-F5344CB8AC3E}">
        <p14:creationId xmlns:p14="http://schemas.microsoft.com/office/powerpoint/2010/main" xmlns="" val="666590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1187</TotalTime>
  <Words>865</Words>
  <Application>Microsoft Office PowerPoint</Application>
  <PresentationFormat>On-screen Show (4:3)</PresentationFormat>
  <Paragraphs>90</Paragraphs>
  <Slides>134</Slides>
  <Notes>0</Notes>
  <HiddenSlides>0</HiddenSlides>
  <MMClips>0</MMClips>
  <ScaleCrop>false</ScaleCrop>
  <HeadingPairs>
    <vt:vector size="4" baseType="variant">
      <vt:variant>
        <vt:lpstr>Theme</vt:lpstr>
      </vt:variant>
      <vt:variant>
        <vt:i4>1</vt:i4>
      </vt:variant>
      <vt:variant>
        <vt:lpstr>Slide Titles</vt:lpstr>
      </vt:variant>
      <vt:variant>
        <vt:i4>134</vt:i4>
      </vt:variant>
    </vt:vector>
  </HeadingPairs>
  <TitlesOfParts>
    <vt:vector size="135" baseType="lpstr">
      <vt:lpstr>Office Theme</vt:lpstr>
      <vt:lpstr> </vt:lpstr>
      <vt:lpstr>Fossil fuels     Environmental impact</vt:lpstr>
      <vt:lpstr>Increase in demand for energy due to rapid industrialization and growing population</vt:lpstr>
      <vt:lpstr>Slide 4</vt:lpstr>
      <vt:lpstr>Slide 5</vt:lpstr>
      <vt:lpstr>Slide 6</vt:lpstr>
      <vt:lpstr>Slide 7</vt:lpstr>
      <vt:lpstr>Slide 8</vt:lpstr>
      <vt:lpstr>Energy scenario</vt:lpstr>
      <vt:lpstr>Slide 10</vt:lpstr>
      <vt:lpstr>Slide 11</vt:lpstr>
      <vt:lpstr>1) Increase in demand for energy due to rapid industrialization and growing population   2) constraints of financial resources for enhancing this infrastructure facility   3) Limited reserves of coal and fossil fuels and consequent burden on foreign exchange due to increasing imports.</vt:lpstr>
      <vt:lpstr>Slide 13</vt:lpstr>
      <vt:lpstr>Total India’s installed capacity as on 30-06-2017 in MW Thermal   220575 Nuclear       6780 Hydro    44614 RES           57260 </vt:lpstr>
      <vt:lpstr>                   State Sector   94,153                                   37.10   Central Sector   68,993                        27.20   Private Sector   90,903                  35.30   2,54,049  MW                </vt:lpstr>
      <vt:lpstr>Total Thermal    176779   69.60 </vt:lpstr>
      <vt:lpstr>   Coal       152971                    60.20     Gas        22608                              8.9     Oil       1200                             0.50     </vt:lpstr>
      <vt:lpstr>Hydro (Renewable)                40799                       16.10   Nuclear                                   4,700                         1.90  RES** (MNRE)                      31692                     12.50      Total                                                 2,54,049</vt:lpstr>
      <vt:lpstr>Slide 19</vt:lpstr>
      <vt:lpstr>Even more importantly, renewable energy produces little or no waste products such as carbon dioxide or other chemical pollutants, so has minimal impact on the environment.  Renewable energy projects can also bring economic benefits to many regional areas, as most projects are located away from large urban centers and suburbs of the capital cities. These economic benefits may be from the increased use of local services as well</vt:lpstr>
      <vt:lpstr>Renewable energy sources  wind power wave power Ocean Thermal Exchange Capacity (OTEC) solar power Hydropower fuel cells Bio fuels  Biomass energy Tidal energy Geothermal energy biogases  </vt:lpstr>
      <vt:lpstr>  The special characteristics of renewable energy that make it attractive are  1) Decentralized production  2) Modular in use involving large number of producers and consumers  3) Zero or low cost fuels 4) Low gestation period, providing quicker benefits 5) Socially relevant and useful 6) Economically viable and financially sound 7) Provides energy security to developing economies.            </vt:lpstr>
      <vt:lpstr>Advantages of Renewable energy sources</vt:lpstr>
      <vt:lpstr>1) These sources of energy ( solar, Wind, OTEC, Geothermal, Biomass ) are non polluting, so they have no adverse influence on the environment. They are freely available.  2) These sources are inexhaustible and renewable in nature.  3) Though the initial cost  of the installation is high , but after  a pre determined period the power output is almost free.  4) wind energy systems avoid fuel cost and transport. </vt:lpstr>
      <vt:lpstr>5) Solar Energy collection devices can be installed at any location and hence the site selection is not a difficult problem .  6) In the case of biomass energy systems, the processing of biomass for fuel from sewage and waste reduces the environmental hazards. Hence in rural areas hygiene and sanitation conditions are improved.  7) Geothermal energy has practically no intermittency and has the highest energy density.  8) The extraction of wave energy is pollution free totally and leaves the water in a relatively calm state in their wakes.   </vt:lpstr>
      <vt:lpstr>9) Tidal power plants do not demand large areas of valuable land because they are on the bays( sea shores) .  10)  These non conventional energy systems can either be used individually or in combinations.  11)  In the case of solar energy collection devices the energy density can be increased by concentrating more radiation on the absorber plate by using focusing mirrors.  The Non Conventional Energy sources can be the only substitute for fossil fuels in the future as the fossil fuels near getting exhausted and slowly the world is heading towards energy crises because these sources does not have the problem of waste disposal when compared to the nuclear fuels.</vt:lpstr>
      <vt:lpstr>                Barriers in Renewable Energy Development  1) Risks involved in transforming technologies to mainstream.  2) Easy availability of conventional energy with established networking arrangements.  3) stiff competition from subsidized conventional energy and its universal acceptability.  4) Lack of large scale production facilities.  5) High capital investment and marginal commercial viability.              </vt:lpstr>
      <vt:lpstr>6) Lack of marketing mechanism.  7) Less number of major players in the industrial segment.  8) lack of awareness.  9) Limited access to financial resources and high cost of finance.  10) Lack of trained manpower.  </vt:lpstr>
      <vt:lpstr>Wind energy</vt:lpstr>
      <vt:lpstr>Slide 30</vt:lpstr>
      <vt:lpstr>If the mechanical  energy is used directly  by machinery, such  as a pump or grinding  stones, the machine is  usually called a  windmill. </vt:lpstr>
      <vt:lpstr>If the mechanical energy  is then converted to  electricity, the machine  is called a wind  generator.</vt:lpstr>
      <vt:lpstr>Slide 33</vt:lpstr>
      <vt:lpstr>Planetary and local winds</vt:lpstr>
      <vt:lpstr>Slide 35</vt:lpstr>
      <vt:lpstr>Slide 36</vt:lpstr>
      <vt:lpstr>Slide 37</vt:lpstr>
      <vt:lpstr>Slide 38</vt:lpstr>
      <vt:lpstr>Slide 39</vt:lpstr>
      <vt:lpstr>Slide 40</vt:lpstr>
      <vt:lpstr>Slide 41</vt:lpstr>
      <vt:lpstr>1.A wind turbine obtains its power input by converting the force of wind into a torque (turning force) acting on the rotor blades. 2.The amount of energy which the wind transfers to the rotor  depends on the density of the air, rotor area and the wind speed. </vt:lpstr>
      <vt:lpstr>P= 1/2pAV3</vt:lpstr>
      <vt:lpstr>A wind turbine is capable of converting only 59.26% of the total power of wind to useful  mechanical power of the turbine. Betz Maxima (or) Power coefficient</vt:lpstr>
      <vt:lpstr>The exit velocity of wind from the turbine in no case can exceed 1/3 0f the inlet velocity of wind</vt:lpstr>
      <vt:lpstr>Slide 46</vt:lpstr>
      <vt:lpstr>Slide 47</vt:lpstr>
      <vt:lpstr>1. Wind power  - fastest growing renewable source. Globally, it grew at the average rate of 25% in the past 10 years.  2.While in India it grew at a rate of 33% over 9 years. Presently India is ranked 4th in terms of wind energy installed capacity.  Drivers of growth:  1.Environmental awareness and sustainable development. Growing global energy demand.  2. Carbon trading </vt:lpstr>
      <vt:lpstr>Slide 49</vt:lpstr>
      <vt:lpstr>Slide 50</vt:lpstr>
      <vt:lpstr>Slide 51</vt:lpstr>
      <vt:lpstr>Slide 52</vt:lpstr>
      <vt:lpstr>Wave power</vt:lpstr>
      <vt:lpstr>Slide 54</vt:lpstr>
      <vt:lpstr>Slide 55</vt:lpstr>
      <vt:lpstr>Slide 56</vt:lpstr>
      <vt:lpstr>Slide 57</vt:lpstr>
      <vt:lpstr>Slide 58</vt:lpstr>
      <vt:lpstr>Slide 59</vt:lpstr>
      <vt:lpstr>Slide 60</vt:lpstr>
      <vt:lpstr>Slide 61</vt:lpstr>
      <vt:lpstr>Ocean Thermal Exchange Capacity (OTEC)</vt:lpstr>
      <vt:lpstr>This is a method of generating electricity which uses the temperature difference that exists between deep and shallow waters to run a heat engine.    The greatest efficiency and power is produced with the largest temperature difference, and this is found in the tropics and near the equator </vt:lpstr>
      <vt:lpstr>        View of a land based OTEC facility at Keahole Point on the Kona coast of Hawaii. </vt:lpstr>
      <vt:lpstr>Slide 65</vt:lpstr>
      <vt:lpstr>Slide 66</vt:lpstr>
      <vt:lpstr>solar power </vt:lpstr>
      <vt:lpstr>The sun is the source of energy that drives the cycle of life and death on earth.   It is also the energy source that gives us warmth and evaporates water and melts snow</vt:lpstr>
      <vt:lpstr>The sun is our nearest star. It is about 150,000,000 km away from the Earth.   Due to its immense, but finite size, it has an angular diameter of 0.5 degree (32 minutes), as viewed from Earth. The Sun burns continuously via thermonuclear reactions (fusion).   Inside the sun, radiative processes transfer this energy from 0.3 to 0.7 radii.    Convection transfers solar energy to its exterior surface. Despite the extremely high temperatures needed at the core of the sun, to sustain its thermonuclear reactions, the sun has a black body temperature of 5770 K.   Consequently, we receive a relatively constant flux density of  energy, defined as the Solar Constant. Its mean value is 1366 W m-2 . </vt:lpstr>
      <vt:lpstr>1. Solar energy is by far the earth’s most available energy source, easily capable of providing many time the total current energy demand.  2. Solar power is the conversion of  sunlight into electricity.  Two main commercial ways of conversion of sunlight into electricity: Concentrating solar thermal plants (cps) Photovoltaic plants (pv) </vt:lpstr>
      <vt:lpstr>Slide 71</vt:lpstr>
      <vt:lpstr>Slide 72</vt:lpstr>
      <vt:lpstr>Slide 73</vt:lpstr>
      <vt:lpstr>Slide 74</vt:lpstr>
      <vt:lpstr>Slide 75</vt:lpstr>
      <vt:lpstr>Slide 76</vt:lpstr>
      <vt:lpstr>Slide 77</vt:lpstr>
      <vt:lpstr>Slide 78</vt:lpstr>
      <vt:lpstr>Slide 79</vt:lpstr>
      <vt:lpstr>Slide 80</vt:lpstr>
      <vt:lpstr>Slide 81</vt:lpstr>
      <vt:lpstr>Solar Water Heating Systems</vt:lpstr>
      <vt:lpstr>Flat Plate Collectors (FPC) based Solar Water Heaters    Evacuated Tube Collectors (ETC) based Solar Water Heaters</vt:lpstr>
      <vt:lpstr>Slide 84</vt:lpstr>
      <vt:lpstr>Slide 85</vt:lpstr>
      <vt:lpstr>1) Around 60 deg. – 80 deg. C temperature can be attained depending on solar radiation, weather conditions and solar collector system efficiency  2)Hot water for homes, hostels, hotels, hospitals, restaurants, dairies, industries etc. 3)  Can be installed on roof-tops, building terrace and open ground where there is no shading, south orientation of collectors and over-head tank above SWH system 3)  SWH system generates hot water on clear sunny days (maximum), partially clouded (moderate) but not in rainy or heavy overcast day  4) Only soft and potable water can be used 5)  Stainless Steel is used for small tanks whereas Mild Steel tanks with anticorrosion coating inside are used for large tanks  6) Solar water heaters (SWHs) of 100-300 litres capacity are suited for domestic application. 7)  Larger systems can be used in restaurants, guest houses, hotels, hospitals, industries etc.</vt:lpstr>
      <vt:lpstr>Fuel Savings :  A 100 litres capacity SWH can replace an electric geyser for residential use and saves 1500 units of electricity annually.     Avoided utility cost on generation  The use of 1000 SWHs of 100 litres capacity each can contribute to a peak load saving of 1 MW.</vt:lpstr>
      <vt:lpstr>Environmental benefits  A SWH of 100 liters capacity can prevent emission of 1.5 tonnes of carbon dioxide  per year.  Life : 15-20 years  Approximate cost : Rs.15000- 20,000 for a 100 litres capacity system and Rs.110-150 per installed litre for higher capacity systems  Payback period : 3-4 years when electricity is replaced 4-5 years when furnace oil is replaced  5-6 years when coal is replaced</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Hydropower</vt:lpstr>
      <vt:lpstr>Slide 111</vt:lpstr>
      <vt:lpstr>Slide 112</vt:lpstr>
      <vt:lpstr>fuel cells </vt:lpstr>
      <vt:lpstr>Slide 114</vt:lpstr>
      <vt:lpstr>Slide 115</vt:lpstr>
      <vt:lpstr>Slide 116</vt:lpstr>
      <vt:lpstr>Bio fuels vegetable oils edible oils, non edible oils  </vt:lpstr>
      <vt:lpstr>Slide 118</vt:lpstr>
      <vt:lpstr>Slide 119</vt:lpstr>
      <vt:lpstr>Slide 120</vt:lpstr>
      <vt:lpstr>Slide 121</vt:lpstr>
      <vt:lpstr>Slide 122</vt:lpstr>
      <vt:lpstr>Biomass energy  municipal solid waste</vt:lpstr>
      <vt:lpstr>Slide 124</vt:lpstr>
      <vt:lpstr>Tidal energy  </vt:lpstr>
      <vt:lpstr>Slide 126</vt:lpstr>
      <vt:lpstr>Slide 127</vt:lpstr>
      <vt:lpstr>Geothermal energy </vt:lpstr>
      <vt:lpstr>Slide 129</vt:lpstr>
      <vt:lpstr>biogases</vt:lpstr>
      <vt:lpstr>Slide 131</vt:lpstr>
      <vt:lpstr>Slide 132</vt:lpstr>
      <vt:lpstr>Slide 133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TECHNOLOGIES IN POWER GENERATION</dc:title>
  <dc:creator>principal</dc:creator>
  <cp:lastModifiedBy>PRINCIPAL</cp:lastModifiedBy>
  <cp:revision>212</cp:revision>
  <dcterms:created xsi:type="dcterms:W3CDTF">2012-06-15T06:02:14Z</dcterms:created>
  <dcterms:modified xsi:type="dcterms:W3CDTF">2018-07-16T05:08:18Z</dcterms:modified>
</cp:coreProperties>
</file>